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350" autoAdjust="0"/>
    <p:restoredTop sz="94660"/>
  </p:normalViewPr>
  <p:slideViewPr>
    <p:cSldViewPr>
      <p:cViewPr varScale="1">
        <p:scale>
          <a:sx n="30" d="100"/>
          <a:sy n="30" d="100"/>
        </p:scale>
        <p:origin x="-7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3B2B04-26E1-425B-899D-48E43F4C90BC}" type="datetimeFigureOut">
              <a:rPr lang="en-US" smtClean="0"/>
              <a:t>10/25/2012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85A17B-912E-436C-A68D-BB128E6C3D7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uzz.com/ideabooks/1623075/list/Kitchen-Countertops-101--Choosing-a-Surface-Materia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iordec.about.com/od/kitchen" TargetMode="External"/><Relationship Id="rId2" Type="http://schemas.openxmlformats.org/officeDocument/2006/relationships/hyperlink" Target="http://www.houzz.com/ideabooks/1623075/list/Kitchen-Countertops-101--Choosing-a-Surface-Materi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uzz.com/ideabooks/513903/list/Using-White-Marble--Hot-Debate-Over-a-Classic-Beauty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Vivian G. </a:t>
            </a:r>
            <a:r>
              <a:rPr lang="en-US" dirty="0" err="1" smtClean="0"/>
              <a:t>Baglien</a:t>
            </a:r>
            <a:endParaRPr lang="en-US" dirty="0" smtClean="0"/>
          </a:p>
          <a:p>
            <a:r>
              <a:rPr lang="en-US" dirty="0" smtClean="0"/>
              <a:t>Adapted from:</a:t>
            </a:r>
          </a:p>
          <a:p>
            <a:r>
              <a:rPr lang="en-US" dirty="0" smtClean="0">
                <a:hlinkClick r:id="rId2"/>
              </a:rPr>
              <a:t>http://www.houzz.com/ideabooks/1623075/list/Kitchen-Countertops-101--Choosing-a-Surface-Material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Kitchen Counter Tops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Tile</a:t>
            </a:r>
            <a:endParaRPr lang="en-US" dirty="0"/>
          </a:p>
        </p:txBody>
      </p:sp>
      <p:pic>
        <p:nvPicPr>
          <p:cNvPr id="8" name="galleryImg4" descr="traditional kitchen by Norberry Tile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905000"/>
            <a:ext cx="60960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981200" y="5715000"/>
            <a:ext cx="45640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$10 to $80 per square foot, installed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	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/>
              <a:t>olds </a:t>
            </a:r>
            <a:r>
              <a:rPr lang="en-US" dirty="0" smtClean="0"/>
              <a:t>its own against heat and sharp blades, </a:t>
            </a:r>
            <a:endParaRPr lang="en-US" dirty="0" smtClean="0"/>
          </a:p>
          <a:p>
            <a:r>
              <a:rPr lang="en-US" dirty="0" smtClean="0"/>
              <a:t>resists </a:t>
            </a:r>
            <a:r>
              <a:rPr lang="en-US" dirty="0" smtClean="0"/>
              <a:t>stains. </a:t>
            </a:r>
            <a:endParaRPr lang="en-US" dirty="0" smtClean="0"/>
          </a:p>
          <a:p>
            <a:r>
              <a:rPr lang="en-US" dirty="0" smtClean="0"/>
              <a:t>Chipped or cracked tiles  are easy </a:t>
            </a:r>
            <a:r>
              <a:rPr lang="en-US" dirty="0" smtClean="0"/>
              <a:t>to replace.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</a:t>
            </a:r>
            <a:r>
              <a:rPr lang="en-US" dirty="0" smtClean="0"/>
              <a:t>neven </a:t>
            </a:r>
            <a:r>
              <a:rPr lang="en-US" dirty="0" smtClean="0"/>
              <a:t>surface can make it difficult to balance a cutting board or roll out a pie crust. </a:t>
            </a:r>
            <a:endParaRPr lang="en-US" dirty="0" smtClean="0"/>
          </a:p>
          <a:p>
            <a:r>
              <a:rPr lang="en-US" dirty="0" smtClean="0"/>
              <a:t>Unsealed </a:t>
            </a:r>
            <a:r>
              <a:rPr lang="en-US" dirty="0" smtClean="0"/>
              <a:t>grout is prone to </a:t>
            </a:r>
            <a:r>
              <a:rPr lang="en-US" dirty="0" smtClean="0"/>
              <a:t>staining</a:t>
            </a:r>
          </a:p>
          <a:p>
            <a:r>
              <a:rPr lang="en-US" dirty="0" smtClean="0"/>
              <a:t> </a:t>
            </a:r>
            <a:r>
              <a:rPr lang="en-US" dirty="0" smtClean="0"/>
              <a:t>standing moisture can damage it and contribute to bacterial growth.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Tile Pros and Cons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Laminate</a:t>
            </a:r>
            <a:endParaRPr lang="en-US" dirty="0"/>
          </a:p>
        </p:txBody>
      </p:sp>
      <p:pic>
        <p:nvPicPr>
          <p:cNvPr id="8" name="galleryImg5" descr="traditional kitchen by The Shabby Nest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95400"/>
            <a:ext cx="693419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4384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Cost:</a:t>
            </a:r>
            <a:r>
              <a:rPr lang="en-US" dirty="0"/>
              <a:t> $10 to $30 per square foot, installed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en-US" dirty="0" smtClean="0"/>
              <a:t>ost </a:t>
            </a:r>
            <a:r>
              <a:rPr lang="en-US" dirty="0" smtClean="0"/>
              <a:t>affordable countertop </a:t>
            </a:r>
            <a:r>
              <a:rPr lang="en-US" dirty="0" smtClean="0"/>
              <a:t>materials</a:t>
            </a:r>
          </a:p>
          <a:p>
            <a:r>
              <a:rPr lang="en-US" dirty="0" smtClean="0"/>
              <a:t>L</a:t>
            </a:r>
            <a:r>
              <a:rPr lang="en-US" dirty="0" smtClean="0"/>
              <a:t>ow </a:t>
            </a:r>
            <a:r>
              <a:rPr lang="en-US" dirty="0" smtClean="0"/>
              <a:t>maintenance and easy to clean. </a:t>
            </a:r>
          </a:p>
          <a:p>
            <a:r>
              <a:rPr lang="en-US" dirty="0" smtClean="0"/>
              <a:t> Light </a:t>
            </a:r>
            <a:r>
              <a:rPr lang="en-US" dirty="0" smtClean="0"/>
              <a:t>weight doesn't require the support of a thick cabinet base.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953000" y="2133600"/>
            <a:ext cx="4191000" cy="4343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prone </a:t>
            </a:r>
            <a:r>
              <a:rPr lang="en-US" dirty="0" smtClean="0"/>
              <a:t>to scratching, burns </a:t>
            </a:r>
            <a:r>
              <a:rPr lang="en-US" dirty="0" smtClean="0"/>
              <a:t>and staining</a:t>
            </a:r>
          </a:p>
          <a:p>
            <a:r>
              <a:rPr lang="en-US" dirty="0" smtClean="0"/>
              <a:t>With </a:t>
            </a:r>
            <a:r>
              <a:rPr lang="en-US" dirty="0" smtClean="0"/>
              <a:t>wear and moisture exposure, </a:t>
            </a:r>
            <a:r>
              <a:rPr lang="en-US" dirty="0" smtClean="0"/>
              <a:t>layers </a:t>
            </a:r>
            <a:r>
              <a:rPr lang="en-US" dirty="0" smtClean="0"/>
              <a:t>can peel. </a:t>
            </a:r>
            <a:endParaRPr lang="en-US" dirty="0" smtClean="0"/>
          </a:p>
          <a:p>
            <a:r>
              <a:rPr lang="en-US" dirty="0" smtClean="0"/>
              <a:t>Because </a:t>
            </a:r>
            <a:r>
              <a:rPr lang="en-US" dirty="0" smtClean="0"/>
              <a:t>of the raw particle board core, you can't use laminate with </a:t>
            </a:r>
            <a:r>
              <a:rPr lang="en-US" dirty="0" err="1" smtClean="0"/>
              <a:t>undermount</a:t>
            </a:r>
            <a:r>
              <a:rPr lang="en-US" dirty="0" smtClean="0"/>
              <a:t> sinks, 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 smtClean="0"/>
              <a:t>difficult to repair </a:t>
            </a:r>
            <a:r>
              <a:rPr lang="en-US" dirty="0" smtClean="0"/>
              <a:t>if damaged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Laminate  Pros and Cons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Soapstone</a:t>
            </a:r>
            <a:endParaRPr lang="en-US" dirty="0"/>
          </a:p>
        </p:txBody>
      </p:sp>
      <p:pic>
        <p:nvPicPr>
          <p:cNvPr id="8" name="galleryImg6" descr="contemporary kitchen by Frank Valde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752600"/>
            <a:ext cx="6096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362200" y="5715000"/>
            <a:ext cx="518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$70 to $100 per square foot, installed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</a:t>
            </a:r>
            <a:r>
              <a:rPr lang="en-US" dirty="0" smtClean="0"/>
              <a:t>as </a:t>
            </a:r>
            <a:r>
              <a:rPr lang="en-US" dirty="0" smtClean="0"/>
              <a:t>a natural softness and depth that fits very well with older and cottage-style homes. </a:t>
            </a:r>
            <a:endParaRPr lang="en-US" dirty="0" smtClean="0"/>
          </a:p>
          <a:p>
            <a:r>
              <a:rPr lang="en-US" dirty="0" smtClean="0"/>
              <a:t>U</a:t>
            </a:r>
            <a:r>
              <a:rPr lang="en-US" dirty="0" smtClean="0"/>
              <a:t>sually </a:t>
            </a:r>
            <a:r>
              <a:rPr lang="en-US" dirty="0" smtClean="0"/>
              <a:t>starts out light to medium gray, it darkens with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(Most people enjoy the acquired patina, but you may consider this a con.)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</a:t>
            </a:r>
            <a:r>
              <a:rPr lang="en-US" dirty="0" smtClean="0"/>
              <a:t>eeds </a:t>
            </a:r>
            <a:r>
              <a:rPr lang="en-US" dirty="0" smtClean="0"/>
              <a:t>polishing with oil to keep it in top shape. </a:t>
            </a:r>
          </a:p>
          <a:p>
            <a:r>
              <a:rPr lang="en-US" dirty="0" smtClean="0"/>
              <a:t> Can </a:t>
            </a:r>
            <a:r>
              <a:rPr lang="en-US" dirty="0" smtClean="0"/>
              <a:t>crack over time, and </a:t>
            </a:r>
          </a:p>
          <a:p>
            <a:r>
              <a:rPr lang="en-US" dirty="0" smtClean="0"/>
              <a:t> Can't </a:t>
            </a:r>
            <a:r>
              <a:rPr lang="en-US" dirty="0" smtClean="0"/>
              <a:t>handle </a:t>
            </a:r>
            <a:r>
              <a:rPr lang="en-US" dirty="0" smtClean="0"/>
              <a:t>knife scratches and nicks.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natural roughness of its surface can scuff glassware and china.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Soapstone Pros and  Cons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Stainless Steel</a:t>
            </a:r>
            <a:endParaRPr lang="en-US" dirty="0"/>
          </a:p>
        </p:txBody>
      </p:sp>
      <p:pic>
        <p:nvPicPr>
          <p:cNvPr id="8" name="galleryImg7" descr="contemporary kitchen by Studio William Hefner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1" y="1752600"/>
            <a:ext cx="5334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28800" y="59436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$65 to $125 per square foot, installed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270248" cy="381840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It's </a:t>
            </a:r>
            <a:r>
              <a:rPr lang="en-US" dirty="0" smtClean="0"/>
              <a:t>nearly indestructible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smtClean="0"/>
              <a:t>resists heat and bacteria. </a:t>
            </a:r>
            <a:endParaRPr lang="en-US" dirty="0" smtClean="0"/>
          </a:p>
          <a:p>
            <a:r>
              <a:rPr lang="en-US" dirty="0" smtClean="0"/>
              <a:t>provides a very distinctive </a:t>
            </a:r>
            <a:r>
              <a:rPr lang="en-US" dirty="0" smtClean="0"/>
              <a:t>look that feels </a:t>
            </a:r>
            <a:r>
              <a:rPr lang="en-US" dirty="0" smtClean="0"/>
              <a:t>appropriate </a:t>
            </a:r>
            <a:r>
              <a:rPr lang="en-US" dirty="0" smtClean="0"/>
              <a:t>in contemporary and industrial-style kitchens.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Fingerprints show and must be wiped off frequently</a:t>
            </a:r>
            <a:r>
              <a:rPr lang="en-US" dirty="0" smtClean="0"/>
              <a:t>,</a:t>
            </a:r>
          </a:p>
          <a:p>
            <a:r>
              <a:rPr lang="en-US" dirty="0" smtClean="0"/>
              <a:t> Stainless </a:t>
            </a:r>
            <a:r>
              <a:rPr lang="en-US" dirty="0" smtClean="0"/>
              <a:t>steel can also dent. </a:t>
            </a:r>
          </a:p>
          <a:p>
            <a:r>
              <a:rPr lang="en-US" dirty="0" smtClean="0"/>
              <a:t> Can </a:t>
            </a:r>
            <a:r>
              <a:rPr lang="en-US" dirty="0" smtClean="0"/>
              <a:t>be loud as pots, pans and dishware clang against the surface. </a:t>
            </a:r>
            <a:endParaRPr lang="en-US" dirty="0" smtClean="0"/>
          </a:p>
          <a:p>
            <a:r>
              <a:rPr lang="en-US" dirty="0" smtClean="0"/>
              <a:t>Chemicals </a:t>
            </a:r>
            <a:r>
              <a:rPr lang="en-US" dirty="0" smtClean="0"/>
              <a:t>can affect its color and cause unwanted etching. </a:t>
            </a:r>
            <a:endParaRPr lang="en-US" dirty="0" smtClean="0"/>
          </a:p>
          <a:p>
            <a:r>
              <a:rPr lang="en-US" dirty="0" smtClean="0"/>
              <a:t>Stainless </a:t>
            </a:r>
            <a:r>
              <a:rPr lang="en-US" dirty="0" smtClean="0"/>
              <a:t>steel is extremely expensive due to the custom fabrication.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Stainless Steel  Pros and Cons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Concrete</a:t>
            </a:r>
            <a:endParaRPr lang="en-US" dirty="0"/>
          </a:p>
        </p:txBody>
      </p:sp>
      <p:pic>
        <p:nvPicPr>
          <p:cNvPr id="8" name="galleryImg8" descr="modern kitchen by Schwartz and Architecture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600200"/>
            <a:ext cx="48291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286000" y="5867400"/>
            <a:ext cx="541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$75 to $125 per square foot, installed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Extremely </a:t>
            </a:r>
            <a:r>
              <a:rPr lang="en-US" dirty="0" smtClean="0"/>
              <a:t>versatile: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an </a:t>
            </a:r>
            <a:r>
              <a:rPr lang="en-US" dirty="0" smtClean="0"/>
              <a:t>be cast in any shape and custom tinted any shade you </a:t>
            </a:r>
            <a:r>
              <a:rPr lang="en-US" dirty="0" smtClean="0"/>
              <a:t>wish</a:t>
            </a:r>
          </a:p>
          <a:p>
            <a:r>
              <a:rPr lang="en-US" dirty="0" smtClean="0"/>
              <a:t>E</a:t>
            </a:r>
            <a:r>
              <a:rPr lang="en-US" dirty="0" smtClean="0"/>
              <a:t>asily </a:t>
            </a:r>
            <a:r>
              <a:rPr lang="en-US" dirty="0" smtClean="0"/>
              <a:t>can add unique inlays, such as glass fragments, rocks and shells. </a:t>
            </a:r>
            <a:endParaRPr lang="en-US" dirty="0" smtClean="0"/>
          </a:p>
          <a:p>
            <a:r>
              <a:rPr lang="en-US" dirty="0" smtClean="0"/>
              <a:t>stands </a:t>
            </a:r>
            <a:r>
              <a:rPr lang="en-US" dirty="0" smtClean="0"/>
              <a:t>up well to heavy use, although it isn't as heat resistant as some other surfaces.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38600" cy="38221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</a:t>
            </a:r>
            <a:r>
              <a:rPr lang="en-US" dirty="0" smtClean="0"/>
              <a:t>orous</a:t>
            </a:r>
            <a:r>
              <a:rPr lang="en-US" dirty="0" smtClean="0"/>
              <a:t>, concrete will stain without frequent sealing.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 smtClean="0"/>
              <a:t>time and settling, small cracks can develop. 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en-US" dirty="0" smtClean="0"/>
              <a:t>xtremely </a:t>
            </a:r>
            <a:r>
              <a:rPr lang="en-US" dirty="0" smtClean="0"/>
              <a:t>heavy and will need strong support beneath. </a:t>
            </a: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 smtClean="0"/>
              <a:t>stainless steel, its custom creation ups the price tag.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 Pros and Cons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Granite </a:t>
            </a:r>
            <a:endParaRPr lang="en-US" dirty="0"/>
          </a:p>
        </p:txBody>
      </p:sp>
      <p:pic>
        <p:nvPicPr>
          <p:cNvPr id="4" name="galleryImg0" descr="contemporary kitchen by Green Apple Design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209800"/>
            <a:ext cx="5895975" cy="36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90800" y="5791200"/>
            <a:ext cx="533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Cost: </a:t>
            </a:r>
            <a:r>
              <a:rPr lang="en-US" dirty="0" smtClean="0"/>
              <a:t>$35 to $100 per square foot, installed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Butcher Block</a:t>
            </a:r>
            <a:endParaRPr lang="en-US" dirty="0"/>
          </a:p>
        </p:txBody>
      </p:sp>
      <p:pic>
        <p:nvPicPr>
          <p:cNvPr id="8" name="galleryImg9" descr="traditional kitchen by Kenny Grono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419225"/>
            <a:ext cx="60960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133600" y="548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Cost: </a:t>
            </a:r>
            <a:r>
              <a:rPr lang="en-US" dirty="0"/>
              <a:t>$35 to $70 per square foot, installed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</a:t>
            </a:r>
            <a:r>
              <a:rPr lang="en-US" dirty="0" smtClean="0"/>
              <a:t>arm</a:t>
            </a:r>
            <a:r>
              <a:rPr lang="en-US" dirty="0" smtClean="0"/>
              <a:t>, natural appearance and variegated wood tones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</a:t>
            </a:r>
            <a:r>
              <a:rPr lang="en-US" dirty="0" smtClean="0"/>
              <a:t>any </a:t>
            </a:r>
            <a:r>
              <a:rPr lang="en-US" dirty="0" smtClean="0"/>
              <a:t>people like the shopworn look it develops </a:t>
            </a:r>
          </a:p>
          <a:p>
            <a:r>
              <a:rPr lang="en-US" dirty="0" smtClean="0"/>
              <a:t>C</a:t>
            </a:r>
            <a:r>
              <a:rPr lang="en-US" dirty="0" smtClean="0"/>
              <a:t>an </a:t>
            </a:r>
            <a:r>
              <a:rPr lang="en-US" dirty="0" smtClean="0"/>
              <a:t>also sand scratches down with ease.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38600" cy="38221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Wood swells and contracts with moisture exposure</a:t>
            </a:r>
            <a:r>
              <a:rPr lang="en-US" dirty="0" smtClean="0"/>
              <a:t>,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n-US" dirty="0" smtClean="0"/>
              <a:t>arbors </a:t>
            </a:r>
            <a:r>
              <a:rPr lang="en-US" dirty="0" smtClean="0"/>
              <a:t>bacteria and needs frequent disinfecting. </a:t>
            </a:r>
            <a:endParaRPr lang="en-US" dirty="0" smtClean="0"/>
          </a:p>
          <a:p>
            <a:r>
              <a:rPr lang="en-US" dirty="0" smtClean="0"/>
              <a:t>Oiling </a:t>
            </a:r>
            <a:r>
              <a:rPr lang="en-US" dirty="0" smtClean="0"/>
              <a:t>is a must to fill in scratches and protect the surface.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Butcher Block Pros and Cons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Paper Composite</a:t>
            </a:r>
            <a:endParaRPr lang="en-US" dirty="0"/>
          </a:p>
        </p:txBody>
      </p:sp>
      <p:pic>
        <p:nvPicPr>
          <p:cNvPr id="3" name="galleryImg10" descr="modern kitchen by Brennan + Company Architect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447800"/>
            <a:ext cx="5210175" cy="439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14600" y="5867400"/>
            <a:ext cx="510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</a:t>
            </a:r>
            <a:r>
              <a:rPr lang="en-US" dirty="0"/>
              <a:t> $85 to $125 per square foot, installed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Paper composite evokes the look of solid surfacing or laminate but with a warmer sensibility. 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urprisingly </a:t>
            </a:r>
            <a:r>
              <a:rPr lang="en-US" dirty="0" smtClean="0"/>
              <a:t>hardy and can withstand heat and water admirably. </a:t>
            </a:r>
            <a:endParaRPr lang="en-US" dirty="0" smtClean="0"/>
          </a:p>
          <a:p>
            <a:r>
              <a:rPr lang="en-US" dirty="0" smtClean="0"/>
              <a:t>G</a:t>
            </a:r>
            <a:r>
              <a:rPr lang="en-US" dirty="0" smtClean="0"/>
              <a:t>reat </a:t>
            </a:r>
            <a:r>
              <a:rPr lang="en-US" dirty="0" smtClean="0"/>
              <a:t>deal lighter than natural stone or concrete.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</a:t>
            </a:r>
            <a:r>
              <a:rPr lang="en-US" dirty="0" smtClean="0"/>
              <a:t>aterial </a:t>
            </a:r>
            <a:r>
              <a:rPr lang="en-US" dirty="0" smtClean="0"/>
              <a:t>isn't scratchproof </a:t>
            </a:r>
            <a:endParaRPr lang="en-US" dirty="0" smtClean="0"/>
          </a:p>
          <a:p>
            <a:r>
              <a:rPr lang="en-US" dirty="0" smtClean="0"/>
              <a:t>S</a:t>
            </a:r>
            <a:r>
              <a:rPr lang="en-US" dirty="0" smtClean="0"/>
              <a:t>usceptible </a:t>
            </a:r>
            <a:r>
              <a:rPr lang="en-US" dirty="0" smtClean="0"/>
              <a:t>to chemical damage. </a:t>
            </a:r>
            <a:endParaRPr lang="en-US" dirty="0" smtClean="0"/>
          </a:p>
          <a:p>
            <a:r>
              <a:rPr lang="en-US" dirty="0" smtClean="0"/>
              <a:t>N</a:t>
            </a:r>
            <a:r>
              <a:rPr lang="en-US" dirty="0" smtClean="0"/>
              <a:t>eeds </a:t>
            </a:r>
            <a:r>
              <a:rPr lang="en-US" dirty="0" smtClean="0"/>
              <a:t>an occasional rubdown with mineral oil, and even sanding, to refresh it.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 smtClean="0"/>
              <a:t>it sounds as </a:t>
            </a:r>
            <a:r>
              <a:rPr lang="en-US" dirty="0" smtClean="0"/>
              <a:t> if though </a:t>
            </a:r>
            <a:r>
              <a:rPr lang="en-US" dirty="0" smtClean="0"/>
              <a:t>it would be a lower-budget </a:t>
            </a:r>
            <a:r>
              <a:rPr lang="en-US" dirty="0" smtClean="0"/>
              <a:t>option- it’s expensive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Composite  Pros and Cons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Frederick, L ( </a:t>
            </a:r>
            <a:r>
              <a:rPr lang="en-US" dirty="0" err="1" smtClean="0"/>
              <a:t>n.d</a:t>
            </a:r>
            <a:r>
              <a:rPr lang="en-US" dirty="0" smtClean="0"/>
              <a:t>.). </a:t>
            </a:r>
            <a:r>
              <a:rPr lang="en-US" b="1" i="1" dirty="0" smtClean="0"/>
              <a:t>Kitchen countertops </a:t>
            </a:r>
            <a:r>
              <a:rPr lang="en-US" b="1" i="1" dirty="0" smtClean="0"/>
              <a:t>101: </a:t>
            </a:r>
            <a:r>
              <a:rPr lang="en-US" b="1" i="1" dirty="0" smtClean="0"/>
              <a:t> 	choosing </a:t>
            </a:r>
            <a:r>
              <a:rPr lang="en-US" b="1" i="1" dirty="0" smtClean="0"/>
              <a:t>a s</a:t>
            </a:r>
            <a:r>
              <a:rPr lang="en-US" b="1" i="1" dirty="0" smtClean="0"/>
              <a:t>urface </a:t>
            </a:r>
            <a:r>
              <a:rPr lang="en-US" b="1" i="1" dirty="0" smtClean="0"/>
              <a:t>m</a:t>
            </a:r>
            <a:r>
              <a:rPr lang="en-US" b="1" i="1" dirty="0" smtClean="0"/>
              <a:t>aterial   as retrieved 	October 25, 2012 from 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www.houzz.com/ideabooks/1623075/list	/Kitchen-Countertops-101-</a:t>
            </a:r>
            <a:r>
              <a:rPr lang="en-US" dirty="0" smtClean="0">
                <a:hlinkClick r:id="rId2"/>
              </a:rPr>
              <a:t>-</a:t>
            </a:r>
            <a:r>
              <a:rPr lang="en-US" dirty="0" smtClean="0">
                <a:hlinkClick r:id="rId2"/>
              </a:rPr>
              <a:t>Choosing-a-	Surface-	Material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Nafie</a:t>
            </a:r>
            <a:r>
              <a:rPr lang="en-US" dirty="0" smtClean="0"/>
              <a:t>, C.  ( </a:t>
            </a:r>
            <a:r>
              <a:rPr lang="en-US" dirty="0" err="1" smtClean="0"/>
              <a:t>n.d</a:t>
            </a:r>
            <a:r>
              <a:rPr lang="en-US" dirty="0" smtClean="0"/>
              <a:t>.) </a:t>
            </a:r>
            <a:r>
              <a:rPr lang="en-US" b="1" i="1" dirty="0" smtClean="0"/>
              <a:t>Top </a:t>
            </a:r>
            <a:r>
              <a:rPr lang="en-US" b="1" i="1" dirty="0" smtClean="0"/>
              <a:t>10 </a:t>
            </a:r>
            <a:r>
              <a:rPr lang="en-US" b="1" i="1" dirty="0" smtClean="0"/>
              <a:t>kitchen countertops,</a:t>
            </a:r>
            <a:r>
              <a:rPr lang="en-US" b="1" i="1" dirty="0" smtClean="0"/>
              <a:t> as </a:t>
            </a:r>
            <a:r>
              <a:rPr lang="en-US" b="1" i="1" dirty="0" smtClean="0"/>
              <a:t>	retrieved </a:t>
            </a:r>
            <a:r>
              <a:rPr lang="en-US" b="1" i="1" dirty="0" smtClean="0"/>
              <a:t>October 25, 2012 from </a:t>
            </a:r>
            <a:r>
              <a:rPr lang="en-US" b="1" i="1" dirty="0" smtClean="0"/>
              <a:t>	</a:t>
            </a:r>
            <a:r>
              <a:rPr lang="en-US" b="1" i="1" dirty="0" smtClean="0">
                <a:hlinkClick r:id="rId3"/>
              </a:rPr>
              <a:t>http</a:t>
            </a:r>
            <a:r>
              <a:rPr lang="en-US" b="1" i="1" dirty="0" smtClean="0">
                <a:hlinkClick r:id="rId3"/>
              </a:rPr>
              <a:t>://</a:t>
            </a:r>
            <a:r>
              <a:rPr lang="en-US" b="1" i="1" dirty="0" smtClean="0">
                <a:hlinkClick r:id="rId3"/>
              </a:rPr>
              <a:t>interiordec.about.com/od/kitchen</a:t>
            </a:r>
            <a:r>
              <a:rPr lang="en-US" b="1" i="1" dirty="0" smtClean="0"/>
              <a:t>	counters/</a:t>
            </a:r>
            <a:r>
              <a:rPr lang="en-US" b="1" i="1" dirty="0" err="1" smtClean="0"/>
              <a:t>tp</a:t>
            </a:r>
            <a:r>
              <a:rPr lang="en-US" b="1" i="1" dirty="0" smtClean="0"/>
              <a:t>/tp_countertops.htm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Granite Pros and 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>
              <a:buNone/>
            </a:pPr>
            <a:r>
              <a:rPr lang="en-US" dirty="0" smtClean="0"/>
              <a:t>Beautiful</a:t>
            </a:r>
          </a:p>
          <a:p>
            <a:pPr>
              <a:buNone/>
            </a:pPr>
            <a:r>
              <a:rPr lang="en-US" dirty="0" smtClean="0"/>
              <a:t>Durable</a:t>
            </a:r>
          </a:p>
          <a:p>
            <a:pPr>
              <a:buNone/>
            </a:pPr>
            <a:r>
              <a:rPr lang="en-US" dirty="0" smtClean="0"/>
              <a:t>Resists heat and stains</a:t>
            </a:r>
          </a:p>
          <a:p>
            <a:pPr>
              <a:buNone/>
            </a:pPr>
            <a:r>
              <a:rPr lang="en-US" dirty="0" smtClean="0"/>
              <a:t>Needs little maintenance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Cons:</a:t>
            </a:r>
          </a:p>
          <a:p>
            <a:r>
              <a:rPr lang="en-US" dirty="0" smtClean="0"/>
              <a:t>Hard material; glass will shatter if dropped on it.</a:t>
            </a:r>
          </a:p>
          <a:p>
            <a:r>
              <a:rPr lang="en-US" dirty="0" smtClean="0"/>
              <a:t>Expensive</a:t>
            </a:r>
          </a:p>
          <a:p>
            <a:r>
              <a:rPr lang="en-US" dirty="0" smtClean="0"/>
              <a:t>Has colder feeling than softer stones.</a:t>
            </a:r>
          </a:p>
          <a:p>
            <a:r>
              <a:rPr lang="en-US" dirty="0" smtClean="0"/>
              <a:t>Needs periodic sealing to protect surface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b="1" dirty="0" smtClean="0"/>
              <a:t>SOLID </a:t>
            </a:r>
            <a:r>
              <a:rPr lang="en-US" b="1" dirty="0" smtClean="0"/>
              <a:t>SURFACING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galleryImg1" descr="contemporary kitchen by Andre Rothblatt Architecture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00200"/>
            <a:ext cx="6781799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0" y="54102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$35 to $100 per square foot, installed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Pros	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virtually </a:t>
            </a:r>
            <a:r>
              <a:rPr lang="en-US" dirty="0" smtClean="0"/>
              <a:t>maintenance free —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sealing </a:t>
            </a:r>
          </a:p>
          <a:p>
            <a:r>
              <a:rPr lang="en-US" dirty="0" smtClean="0"/>
              <a:t>scratches and burns are </a:t>
            </a:r>
            <a:r>
              <a:rPr lang="en-US" dirty="0" smtClean="0"/>
              <a:t>easy to sand out. </a:t>
            </a:r>
            <a:endParaRPr lang="en-US" dirty="0" smtClean="0"/>
          </a:p>
          <a:p>
            <a:r>
              <a:rPr lang="en-US" dirty="0" smtClean="0"/>
              <a:t>Color </a:t>
            </a:r>
            <a:r>
              <a:rPr lang="en-US" dirty="0" smtClean="0"/>
              <a:t>and pattern options are extensive</a:t>
            </a:r>
            <a:r>
              <a:rPr lang="en-US" dirty="0" smtClean="0"/>
              <a:t>,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experiment with vibrant hues such as turquoise or tomato 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Seamless installation means there are no cracks to trap dirt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artificial </a:t>
            </a:r>
            <a:r>
              <a:rPr lang="en-US" dirty="0" smtClean="0"/>
              <a:t>look and feel, </a:t>
            </a:r>
            <a:endParaRPr lang="en-US" dirty="0" smtClean="0"/>
          </a:p>
          <a:p>
            <a:r>
              <a:rPr lang="en-US" dirty="0" smtClean="0"/>
              <a:t>approach </a:t>
            </a:r>
            <a:r>
              <a:rPr lang="en-US" dirty="0" smtClean="0"/>
              <a:t>the price of natural stone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doesn't </a:t>
            </a:r>
            <a:r>
              <a:rPr lang="en-US" dirty="0" smtClean="0"/>
              <a:t>stand up to hot pans or sharp knives as well as other materials.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SURFACING PROS &amp; CONS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Quartz Surfacing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alleryImg2" descr="eclectic kitchen by Julia Williams, ASID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90650"/>
            <a:ext cx="82296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28800" y="5943600"/>
            <a:ext cx="4586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Cost: </a:t>
            </a:r>
            <a:r>
              <a:rPr lang="en-US" dirty="0"/>
              <a:t>$40 to $90 per square foot, installed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Low maintenance.</a:t>
            </a:r>
          </a:p>
          <a:p>
            <a:r>
              <a:rPr lang="en-US" dirty="0" smtClean="0"/>
              <a:t>Available </a:t>
            </a:r>
            <a:r>
              <a:rPr lang="en-US" dirty="0" smtClean="0"/>
              <a:t>in a far greater range of colors and patterns than natural stone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</a:t>
            </a:r>
            <a:r>
              <a:rPr lang="en-US" dirty="0" smtClean="0"/>
              <a:t>ts </a:t>
            </a:r>
            <a:r>
              <a:rPr lang="en-US" dirty="0" smtClean="0"/>
              <a:t>durability can make it </a:t>
            </a:r>
            <a:r>
              <a:rPr lang="en-US" dirty="0" smtClean="0"/>
              <a:t>a good investment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May look an </a:t>
            </a:r>
            <a:r>
              <a:rPr lang="en-US" dirty="0" smtClean="0"/>
              <a:t>engineered </a:t>
            </a:r>
            <a:r>
              <a:rPr lang="en-US" dirty="0" smtClean="0"/>
              <a:t>product.</a:t>
            </a:r>
          </a:p>
          <a:p>
            <a:r>
              <a:rPr lang="en-US" dirty="0" smtClean="0"/>
              <a:t>It's </a:t>
            </a:r>
            <a:r>
              <a:rPr lang="en-US" dirty="0" smtClean="0"/>
              <a:t>relatively pricey</a:t>
            </a:r>
            <a:r>
              <a:rPr lang="en-US" dirty="0" smtClean="0"/>
              <a:t>,.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Quartz  Pros &amp; Cons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Marble</a:t>
            </a:r>
            <a:endParaRPr lang="en-US" dirty="0"/>
          </a:p>
        </p:txBody>
      </p:sp>
      <p:pic>
        <p:nvPicPr>
          <p:cNvPr id="3" name="galleryImg3" descr="traditional kitchen by Fiorella Design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371600"/>
            <a:ext cx="5638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752600" y="59436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Cost:</a:t>
            </a:r>
            <a:r>
              <a:rPr lang="en-US" dirty="0"/>
              <a:t> $40 to $100 per square foot, installed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Nothing beats marble for sheer elegance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It stands up to heat well, </a:t>
            </a:r>
            <a:endParaRPr lang="en-US" dirty="0" smtClean="0"/>
          </a:p>
          <a:p>
            <a:r>
              <a:rPr lang="en-US" dirty="0" smtClean="0"/>
              <a:t>remains </a:t>
            </a:r>
            <a:r>
              <a:rPr lang="en-US" dirty="0" smtClean="0"/>
              <a:t>perennially cool, it's a traditional choice for pastry and baking stations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Marble is very </a:t>
            </a:r>
            <a:r>
              <a:rPr lang="en-US" dirty="0" smtClean="0">
                <a:hlinkClick r:id="rId2"/>
              </a:rPr>
              <a:t>susceptible to stains</a:t>
            </a:r>
            <a:r>
              <a:rPr lang="en-US" dirty="0" smtClean="0"/>
              <a:t>, even with sealing.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that reason, it's not often used </a:t>
            </a:r>
            <a:r>
              <a:rPr lang="en-US" dirty="0" smtClean="0"/>
              <a:t>throughout </a:t>
            </a:r>
            <a:r>
              <a:rPr lang="en-US" dirty="0" smtClean="0"/>
              <a:t>an entire kitchen </a:t>
            </a:r>
            <a:endParaRPr lang="en-US" dirty="0" smtClean="0"/>
          </a:p>
          <a:p>
            <a:r>
              <a:rPr lang="en-US" dirty="0" smtClean="0"/>
              <a:t>M</a:t>
            </a:r>
            <a:r>
              <a:rPr lang="en-US" dirty="0" smtClean="0"/>
              <a:t>ost </a:t>
            </a:r>
            <a:r>
              <a:rPr lang="en-US" dirty="0" smtClean="0"/>
              <a:t>homeowners limit it to one or two small areas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Can </a:t>
            </a:r>
            <a:r>
              <a:rPr lang="en-US" dirty="0" smtClean="0"/>
              <a:t>also scratch and chip.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Marble Pros &amp; Cons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361</TotalTime>
  <Words>925</Words>
  <Application>Microsoft Office PowerPoint</Application>
  <PresentationFormat>On-screen Show (4:3)</PresentationFormat>
  <Paragraphs>134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Kitchen Counter Tops</vt:lpstr>
      <vt:lpstr>Granite </vt:lpstr>
      <vt:lpstr>Granite Pros and Cons</vt:lpstr>
      <vt:lpstr>  SOLID SURFACING </vt:lpstr>
      <vt:lpstr>SOLID SURFACING PROS &amp; CONS</vt:lpstr>
      <vt:lpstr>Quartz Surfacing</vt:lpstr>
      <vt:lpstr>Quartz  Pros &amp; Cons</vt:lpstr>
      <vt:lpstr>Marble</vt:lpstr>
      <vt:lpstr>Marble Pros &amp; Cons</vt:lpstr>
      <vt:lpstr>Tile</vt:lpstr>
      <vt:lpstr>Tile Pros and Cons</vt:lpstr>
      <vt:lpstr>Laminate</vt:lpstr>
      <vt:lpstr>Laminate  Pros and Cons</vt:lpstr>
      <vt:lpstr>Soapstone</vt:lpstr>
      <vt:lpstr>Soapstone Pros and  Cons</vt:lpstr>
      <vt:lpstr>Stainless Steel</vt:lpstr>
      <vt:lpstr>Stainless Steel  Pros and Cons</vt:lpstr>
      <vt:lpstr>Concrete</vt:lpstr>
      <vt:lpstr>Concrete  Pros and Cons </vt:lpstr>
      <vt:lpstr>Butcher Block</vt:lpstr>
      <vt:lpstr>Butcher Block Pros and Cons</vt:lpstr>
      <vt:lpstr>Paper Composite</vt:lpstr>
      <vt:lpstr>Paper Composite  Pros and Cons</vt:lpstr>
      <vt:lpstr>References</vt:lpstr>
    </vt:vector>
  </TitlesOfParts>
  <Company>Auburn School District #408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Counter Tops</dc:title>
  <dc:creator>vbaglien</dc:creator>
  <cp:lastModifiedBy>vbaglien</cp:lastModifiedBy>
  <cp:revision>10</cp:revision>
  <dcterms:created xsi:type="dcterms:W3CDTF">2012-10-25T17:11:26Z</dcterms:created>
  <dcterms:modified xsi:type="dcterms:W3CDTF">2012-10-25T23:12:45Z</dcterms:modified>
</cp:coreProperties>
</file>