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3" r:id="rId2"/>
    <p:sldId id="256" r:id="rId3"/>
    <p:sldId id="257" r:id="rId4"/>
    <p:sldId id="259" r:id="rId5"/>
    <p:sldId id="258" r:id="rId6"/>
    <p:sldId id="261" r:id="rId7"/>
    <p:sldId id="263" r:id="rId8"/>
    <p:sldId id="267" r:id="rId9"/>
    <p:sldId id="264" r:id="rId10"/>
    <p:sldId id="265" r:id="rId11"/>
    <p:sldId id="266" r:id="rId12"/>
    <p:sldId id="269" r:id="rId13"/>
    <p:sldId id="260" r:id="rId14"/>
    <p:sldId id="268" r:id="rId15"/>
    <p:sldId id="270" r:id="rId16"/>
    <p:sldId id="275" r:id="rId17"/>
    <p:sldId id="271" r:id="rId18"/>
    <p:sldId id="272"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9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2128E-4A11-493E-A081-917998D7301F}" type="datetimeFigureOut">
              <a:rPr lang="en-US" smtClean="0"/>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3B604-C78F-40F3-B75D-94CD49EC93C8}" type="slidenum">
              <a:rPr lang="en-US" smtClean="0"/>
              <a:t>‹#›</a:t>
            </a:fld>
            <a:endParaRPr lang="en-US"/>
          </a:p>
        </p:txBody>
      </p:sp>
    </p:spTree>
    <p:extLst>
      <p:ext uri="{BB962C8B-B14F-4D97-AF65-F5344CB8AC3E}">
        <p14:creationId xmlns:p14="http://schemas.microsoft.com/office/powerpoint/2010/main" val="46815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3B604-C78F-40F3-B75D-94CD49EC93C8}" type="slidenum">
              <a:rPr lang="en-US" smtClean="0"/>
              <a:t>8</a:t>
            </a:fld>
            <a:endParaRPr lang="en-US"/>
          </a:p>
        </p:txBody>
      </p:sp>
    </p:spTree>
    <p:extLst>
      <p:ext uri="{BB962C8B-B14F-4D97-AF65-F5344CB8AC3E}">
        <p14:creationId xmlns:p14="http://schemas.microsoft.com/office/powerpoint/2010/main" val="410176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3B604-C78F-40F3-B75D-94CD49EC93C8}" type="slidenum">
              <a:rPr lang="en-US" smtClean="0"/>
              <a:t>17</a:t>
            </a:fld>
            <a:endParaRPr lang="en-US"/>
          </a:p>
        </p:txBody>
      </p:sp>
    </p:spTree>
    <p:extLst>
      <p:ext uri="{BB962C8B-B14F-4D97-AF65-F5344CB8AC3E}">
        <p14:creationId xmlns:p14="http://schemas.microsoft.com/office/powerpoint/2010/main" val="236932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377F4F7-AD57-4675-A3D1-C1B16FCCE0FE}" type="datetimeFigureOut">
              <a:rPr lang="en-US" smtClean="0"/>
              <a:pPr/>
              <a:t>4/14/2014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081BD1D-2549-4DBE-A713-AFE07E826A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77F4F7-AD57-4675-A3D1-C1B16FCCE0FE}"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1BD1D-2549-4DBE-A713-AFE07E826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377F4F7-AD57-4675-A3D1-C1B16FCCE0FE}" type="datetimeFigureOut">
              <a:rPr lang="en-US" smtClean="0"/>
              <a:pPr/>
              <a:t>4/14/2014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081BD1D-2549-4DBE-A713-AFE07E826A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77F4F7-AD57-4675-A3D1-C1B16FCCE0FE}"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081BD1D-2549-4DBE-A713-AFE07E826A9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377F4F7-AD57-4675-A3D1-C1B16FCCE0FE}" type="datetimeFigureOut">
              <a:rPr lang="en-US" smtClean="0"/>
              <a:pPr/>
              <a:t>4/14/2014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081BD1D-2549-4DBE-A713-AFE07E826A9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377F4F7-AD57-4675-A3D1-C1B16FCCE0FE}" type="datetimeFigureOut">
              <a:rPr lang="en-US" smtClean="0"/>
              <a:pPr/>
              <a:t>4/14/2014</a:t>
            </a:fld>
            <a:endParaRPr lang="en-US"/>
          </a:p>
        </p:txBody>
      </p:sp>
      <p:sp>
        <p:nvSpPr>
          <p:cNvPr id="10" name="Slide Number Placeholder 9"/>
          <p:cNvSpPr>
            <a:spLocks noGrp="1"/>
          </p:cNvSpPr>
          <p:nvPr>
            <p:ph type="sldNum" sz="quarter" idx="16"/>
          </p:nvPr>
        </p:nvSpPr>
        <p:spPr/>
        <p:txBody>
          <a:bodyPr rtlCol="0"/>
          <a:lstStyle/>
          <a:p>
            <a:fld id="{1081BD1D-2549-4DBE-A713-AFE07E826A9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377F4F7-AD57-4675-A3D1-C1B16FCCE0FE}" type="datetimeFigureOut">
              <a:rPr lang="en-US" smtClean="0"/>
              <a:pPr/>
              <a:t>4/14/2014</a:t>
            </a:fld>
            <a:endParaRPr lang="en-US"/>
          </a:p>
        </p:txBody>
      </p:sp>
      <p:sp>
        <p:nvSpPr>
          <p:cNvPr id="12" name="Slide Number Placeholder 11"/>
          <p:cNvSpPr>
            <a:spLocks noGrp="1"/>
          </p:cNvSpPr>
          <p:nvPr>
            <p:ph type="sldNum" sz="quarter" idx="16"/>
          </p:nvPr>
        </p:nvSpPr>
        <p:spPr/>
        <p:txBody>
          <a:bodyPr rtlCol="0"/>
          <a:lstStyle/>
          <a:p>
            <a:fld id="{1081BD1D-2549-4DBE-A713-AFE07E826A9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77F4F7-AD57-4675-A3D1-C1B16FCCE0FE}"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081BD1D-2549-4DBE-A713-AFE07E826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7F4F7-AD57-4675-A3D1-C1B16FCCE0FE}"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081BD1D-2549-4DBE-A713-AFE07E826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377F4F7-AD57-4675-A3D1-C1B16FCCE0FE}"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081BD1D-2549-4DBE-A713-AFE07E826A9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377F4F7-AD57-4675-A3D1-C1B16FCCE0FE}" type="datetimeFigureOut">
              <a:rPr lang="en-US" smtClean="0"/>
              <a:pPr/>
              <a:t>4/14/2014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081BD1D-2549-4DBE-A713-AFE07E826A9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377F4F7-AD57-4675-A3D1-C1B16FCCE0FE}" type="datetimeFigureOut">
              <a:rPr lang="en-US" smtClean="0"/>
              <a:pPr/>
              <a:t>4/14/2014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81BD1D-2549-4DBE-A713-AFE07E826A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ZAjU4fczw4HEM&amp;tbnid=wROq-F34q1KcQM:&amp;ved=0CAUQjRw&amp;url=http://www.thelawstudentswife.com/2012/09/100-whole-wheat-pizza-dough/&amp;ei=MKpQUYGdEYL5igLXj4CoCw&amp;bvm=bv.44158598,d.cGE&amp;psig=AFQjCNGl_IdzyLIzTH8L2sXpfMPZF4KaAw&amp;ust=1364327156984475"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155.org/cg/acad/facs/mcknight/.../quick" TargetMode="External"/><Relationship Id="rId2" Type="http://schemas.openxmlformats.org/officeDocument/2006/relationships/hyperlink" Target="http://www.hkhea.org/heency/files/ppt%20of%20pastry%20making.pp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 by: Dr. Vivian G. Baglien</a:t>
            </a:r>
          </a:p>
          <a:p>
            <a:r>
              <a:rPr lang="en-US" dirty="0" smtClean="0"/>
              <a:t>       Auburn </a:t>
            </a:r>
            <a:r>
              <a:rPr lang="en-US" dirty="0" err="1" smtClean="0"/>
              <a:t>Mountainview</a:t>
            </a:r>
            <a:r>
              <a:rPr lang="en-US" dirty="0" smtClean="0"/>
              <a:t> High School</a:t>
            </a:r>
          </a:p>
          <a:p>
            <a:r>
              <a:rPr lang="en-US" dirty="0" smtClean="0"/>
              <a:t>        January 6, 2013</a:t>
            </a:r>
            <a:endParaRPr lang="en-US" dirty="0"/>
          </a:p>
        </p:txBody>
      </p:sp>
      <p:sp>
        <p:nvSpPr>
          <p:cNvPr id="3" name="Title 2"/>
          <p:cNvSpPr>
            <a:spLocks noGrp="1"/>
          </p:cNvSpPr>
          <p:nvPr>
            <p:ph type="title"/>
          </p:nvPr>
        </p:nvSpPr>
        <p:spPr/>
        <p:txBody>
          <a:bodyPr>
            <a:normAutofit fontScale="90000"/>
          </a:bodyPr>
          <a:lstStyle/>
          <a:p>
            <a:r>
              <a:rPr lang="en-US" dirty="0" smtClean="0"/>
              <a:t>Gluten in Bread Making &amp; Cool Rise Baking</a:t>
            </a:r>
            <a:endParaRPr lang="en-US" dirty="0"/>
          </a:p>
        </p:txBody>
      </p:sp>
      <p:sp>
        <p:nvSpPr>
          <p:cNvPr id="5" name="TextBox 4"/>
          <p:cNvSpPr txBox="1"/>
          <p:nvPr/>
        </p:nvSpPr>
        <p:spPr>
          <a:xfrm>
            <a:off x="1752600" y="5486400"/>
            <a:ext cx="5181600" cy="923330"/>
          </a:xfrm>
          <a:prstGeom prst="rect">
            <a:avLst/>
          </a:prstGeom>
          <a:noFill/>
        </p:spPr>
        <p:txBody>
          <a:bodyPr wrap="square" rtlCol="0">
            <a:spAutoFit/>
          </a:bodyPr>
          <a:lstStyle/>
          <a:p>
            <a:r>
              <a:rPr lang="en-US" dirty="0" smtClean="0"/>
              <a:t>Learning Target: Student will identify and apply whole wheat bread making techniques to a whole wheat pizza lab.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Two Mixing to Right Consistency</a:t>
            </a:r>
            <a:endParaRPr lang="en-US" dirty="0"/>
          </a:p>
        </p:txBody>
      </p:sp>
      <p:pic>
        <p:nvPicPr>
          <p:cNvPr id="21506" name="Picture 2" descr="http://t3.gstatic.com/images?q=tbn:ANd9GcRnTeCd2hdiHRywdTg55Mcpo66g-fHqM-yIlfYElVqIGevo3FRwNQ"/>
          <p:cNvPicPr>
            <a:picLocks noChangeAspect="1" noChangeArrowheads="1"/>
          </p:cNvPicPr>
          <p:nvPr/>
        </p:nvPicPr>
        <p:blipFill>
          <a:blip r:embed="rId2" cstate="print"/>
          <a:srcRect/>
          <a:stretch>
            <a:fillRect/>
          </a:stretch>
        </p:blipFill>
        <p:spPr bwMode="auto">
          <a:xfrm>
            <a:off x="5257800" y="1752600"/>
            <a:ext cx="2466975" cy="1847851"/>
          </a:xfrm>
          <a:prstGeom prst="rect">
            <a:avLst/>
          </a:prstGeom>
          <a:noFill/>
        </p:spPr>
      </p:pic>
      <p:pic>
        <p:nvPicPr>
          <p:cNvPr id="21508" name="Picture 4" descr="http://1.bp.blogspot.com/_uegoEwsdXRQ/SnJQnegLeUI/AAAAAAAAEbE/N6-7bgd6BgU/s400/english-muffin-bread+004.jpg"/>
          <p:cNvPicPr>
            <a:picLocks noChangeAspect="1" noChangeArrowheads="1"/>
          </p:cNvPicPr>
          <p:nvPr/>
        </p:nvPicPr>
        <p:blipFill>
          <a:blip r:embed="rId3" cstate="print"/>
          <a:srcRect/>
          <a:stretch>
            <a:fillRect/>
          </a:stretch>
        </p:blipFill>
        <p:spPr bwMode="auto">
          <a:xfrm>
            <a:off x="685800" y="1447800"/>
            <a:ext cx="3810000" cy="2857500"/>
          </a:xfrm>
          <a:prstGeom prst="rect">
            <a:avLst/>
          </a:prstGeom>
          <a:noFill/>
        </p:spPr>
      </p:pic>
      <p:sp>
        <p:nvSpPr>
          <p:cNvPr id="5" name="TextBox 4"/>
          <p:cNvSpPr txBox="1"/>
          <p:nvPr/>
        </p:nvSpPr>
        <p:spPr>
          <a:xfrm>
            <a:off x="1447800" y="4800600"/>
            <a:ext cx="2590800" cy="923330"/>
          </a:xfrm>
          <a:prstGeom prst="rect">
            <a:avLst/>
          </a:prstGeom>
          <a:noFill/>
        </p:spPr>
        <p:txBody>
          <a:bodyPr wrap="square" rtlCol="0">
            <a:spAutoFit/>
          </a:bodyPr>
          <a:lstStyle/>
          <a:p>
            <a:r>
              <a:rPr lang="en-US" dirty="0" smtClean="0"/>
              <a:t>Mixing dough- still wet, may need to add more flour. Try ½ cup at a time</a:t>
            </a:r>
            <a:endParaRPr lang="en-US" dirty="0"/>
          </a:p>
        </p:txBody>
      </p:sp>
      <p:sp>
        <p:nvSpPr>
          <p:cNvPr id="6" name="TextBox 5"/>
          <p:cNvSpPr txBox="1"/>
          <p:nvPr/>
        </p:nvSpPr>
        <p:spPr>
          <a:xfrm>
            <a:off x="5410200" y="4343400"/>
            <a:ext cx="2514600" cy="1754326"/>
          </a:xfrm>
          <a:prstGeom prst="rect">
            <a:avLst/>
          </a:prstGeom>
          <a:noFill/>
        </p:spPr>
        <p:txBody>
          <a:bodyPr wrap="square" rtlCol="0">
            <a:spAutoFit/>
          </a:bodyPr>
          <a:lstStyle/>
          <a:p>
            <a:r>
              <a:rPr lang="en-US" dirty="0" smtClean="0"/>
              <a:t>Dough is still not pulling away from bowl. Add ½ cup more flour. </a:t>
            </a:r>
          </a:p>
          <a:p>
            <a:endParaRPr lang="en-US" dirty="0" smtClean="0"/>
          </a:p>
          <a:p>
            <a:r>
              <a:rPr lang="en-US" dirty="0" smtClean="0"/>
              <a:t>If mixture is too dry add ¼ cup of water.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Monitoring Dough</a:t>
            </a:r>
            <a:endParaRPr lang="en-US" dirty="0"/>
          </a:p>
        </p:txBody>
      </p:sp>
      <p:pic>
        <p:nvPicPr>
          <p:cNvPr id="23554" name="Picture 2" descr="http://i.ytimg.com/vi/bzHacHV7im4/0.jpg"/>
          <p:cNvPicPr>
            <a:picLocks noChangeAspect="1" noChangeArrowheads="1"/>
          </p:cNvPicPr>
          <p:nvPr/>
        </p:nvPicPr>
        <p:blipFill>
          <a:blip r:embed="rId2" cstate="print"/>
          <a:srcRect/>
          <a:stretch>
            <a:fillRect/>
          </a:stretch>
        </p:blipFill>
        <p:spPr bwMode="auto">
          <a:xfrm>
            <a:off x="2209800" y="1600200"/>
            <a:ext cx="4572000" cy="3429000"/>
          </a:xfrm>
          <a:prstGeom prst="rect">
            <a:avLst/>
          </a:prstGeom>
          <a:noFill/>
        </p:spPr>
      </p:pic>
      <p:sp>
        <p:nvSpPr>
          <p:cNvPr id="4" name="TextBox 3"/>
          <p:cNvSpPr txBox="1"/>
          <p:nvPr/>
        </p:nvSpPr>
        <p:spPr>
          <a:xfrm>
            <a:off x="2286000" y="5562600"/>
            <a:ext cx="4495800" cy="646331"/>
          </a:xfrm>
          <a:prstGeom prst="rect">
            <a:avLst/>
          </a:prstGeom>
          <a:noFill/>
        </p:spPr>
        <p:txBody>
          <a:bodyPr wrap="square" rtlCol="0">
            <a:spAutoFit/>
          </a:bodyPr>
          <a:lstStyle/>
          <a:p>
            <a:r>
              <a:rPr lang="en-US" dirty="0" smtClean="0"/>
              <a:t>Dough should pull away clean from bowl and be smooth and elastic.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dough in cool rise method</a:t>
            </a:r>
            <a:endParaRPr lang="en-US" dirty="0"/>
          </a:p>
        </p:txBody>
      </p:sp>
      <p:pic>
        <p:nvPicPr>
          <p:cNvPr id="25604" name="Picture 4" descr="http://www.5dollardinners.com/wp-content/uploads/2009/10/Cinn_Roll_3.jpg"/>
          <p:cNvPicPr>
            <a:picLocks noChangeAspect="1" noChangeArrowheads="1"/>
          </p:cNvPicPr>
          <p:nvPr/>
        </p:nvPicPr>
        <p:blipFill>
          <a:blip r:embed="rId2" cstate="print"/>
          <a:srcRect/>
          <a:stretch>
            <a:fillRect/>
          </a:stretch>
        </p:blipFill>
        <p:spPr bwMode="auto">
          <a:xfrm>
            <a:off x="1752600" y="1905000"/>
            <a:ext cx="4876800" cy="3257550"/>
          </a:xfrm>
          <a:prstGeom prst="rect">
            <a:avLst/>
          </a:prstGeom>
          <a:noFill/>
        </p:spPr>
      </p:pic>
      <p:sp>
        <p:nvSpPr>
          <p:cNvPr id="5" name="TextBox 4"/>
          <p:cNvSpPr txBox="1"/>
          <p:nvPr/>
        </p:nvSpPr>
        <p:spPr>
          <a:xfrm>
            <a:off x="2057400" y="5791200"/>
            <a:ext cx="4724400" cy="369332"/>
          </a:xfrm>
          <a:prstGeom prst="rect">
            <a:avLst/>
          </a:prstGeom>
          <a:noFill/>
        </p:spPr>
        <p:txBody>
          <a:bodyPr wrap="square" rtlCol="0">
            <a:spAutoFit/>
          </a:bodyPr>
          <a:lstStyle/>
          <a:p>
            <a:r>
              <a:rPr lang="en-US" dirty="0" smtClean="0"/>
              <a:t>Place dough in large bowl, cover with saran wrap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Day Whole Wheat Pizza</a:t>
            </a:r>
            <a:endParaRPr lang="en-US" dirty="0"/>
          </a:p>
        </p:txBody>
      </p:sp>
      <p:sp>
        <p:nvSpPr>
          <p:cNvPr id="5" name="Content Placeholder 4"/>
          <p:cNvSpPr>
            <a:spLocks noGrp="1"/>
          </p:cNvSpPr>
          <p:nvPr>
            <p:ph sz="quarter" idx="1"/>
          </p:nvPr>
        </p:nvSpPr>
        <p:spPr/>
        <p:txBody>
          <a:bodyPr/>
          <a:lstStyle/>
          <a:p>
            <a:pPr>
              <a:buNone/>
            </a:pPr>
            <a:r>
              <a:rPr lang="en-US" dirty="0" smtClean="0"/>
              <a:t>Step one- Let the dough sit at room temperature for 15- 30 minutes. (This will be done for you prior to class.)</a:t>
            </a:r>
          </a:p>
          <a:p>
            <a:pPr>
              <a:buNone/>
            </a:pPr>
            <a:endParaRPr lang="en-US" dirty="0"/>
          </a:p>
        </p:txBody>
      </p:sp>
      <p:pic>
        <p:nvPicPr>
          <p:cNvPr id="3" name="Picture 4" descr="https://encrypted-tbn2.gstatic.com/images?q=tbn:ANd9GcQVk1hdzqCUfJ712oKpzsuAvyPAwFDOUVZiFbZPc8gppkhU2kT69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19400"/>
            <a:ext cx="4343400" cy="2916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Whole Wheat Pizza-step two</a:t>
            </a:r>
            <a:endParaRPr lang="en-US" dirty="0"/>
          </a:p>
        </p:txBody>
      </p:sp>
      <p:sp>
        <p:nvSpPr>
          <p:cNvPr id="5" name="TextBox 4"/>
          <p:cNvSpPr txBox="1"/>
          <p:nvPr/>
        </p:nvSpPr>
        <p:spPr>
          <a:xfrm>
            <a:off x="609600" y="4114800"/>
            <a:ext cx="2743200" cy="923330"/>
          </a:xfrm>
          <a:prstGeom prst="rect">
            <a:avLst/>
          </a:prstGeom>
          <a:noFill/>
        </p:spPr>
        <p:txBody>
          <a:bodyPr wrap="square" rtlCol="0">
            <a:spAutoFit/>
          </a:bodyPr>
          <a:lstStyle/>
          <a:p>
            <a:r>
              <a:rPr lang="en-US" dirty="0" smtClean="0"/>
              <a:t>Place dough on oiled surface- plastic cutting board.</a:t>
            </a:r>
            <a:endParaRPr lang="en-US" dirty="0"/>
          </a:p>
        </p:txBody>
      </p:sp>
      <p:sp>
        <p:nvSpPr>
          <p:cNvPr id="7" name="TextBox 6"/>
          <p:cNvSpPr txBox="1"/>
          <p:nvPr/>
        </p:nvSpPr>
        <p:spPr>
          <a:xfrm>
            <a:off x="5105400" y="4191000"/>
            <a:ext cx="2514600" cy="1477328"/>
          </a:xfrm>
          <a:prstGeom prst="rect">
            <a:avLst/>
          </a:prstGeom>
          <a:noFill/>
        </p:spPr>
        <p:txBody>
          <a:bodyPr wrap="square" rtlCol="0">
            <a:spAutoFit/>
          </a:bodyPr>
          <a:lstStyle/>
          <a:p>
            <a:r>
              <a:rPr lang="en-US" dirty="0" smtClean="0"/>
              <a:t>Roll out dough to ¼ inch thick and spread first with melted butter, then sprinkle sugar mixture on top.</a:t>
            </a:r>
            <a:endParaRPr lang="en-US" dirty="0"/>
          </a:p>
        </p:txBody>
      </p:sp>
      <p:pic>
        <p:nvPicPr>
          <p:cNvPr id="2050" name="Picture 2" descr="https://encrypted-tbn3.gstatic.com/images?q=tbn:ANd9GcSpJKsTedDlERfhTWFndqcZdSFMz37Cieq-3XS1d_aI6hJHzTet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752600"/>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nZs4QtabpMk/UGEPVrnWrCI/AAAAAAAABc4/4f9AXZOElng/s1600/photo-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04981"/>
            <a:ext cx="2695575" cy="2695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base either white or red.</a:t>
            </a:r>
            <a:endParaRPr lang="en-US" dirty="0"/>
          </a:p>
        </p:txBody>
      </p:sp>
      <p:sp>
        <p:nvSpPr>
          <p:cNvPr id="6" name="TextBox 5"/>
          <p:cNvSpPr txBox="1"/>
          <p:nvPr/>
        </p:nvSpPr>
        <p:spPr>
          <a:xfrm>
            <a:off x="1371600" y="4800600"/>
            <a:ext cx="3200400" cy="646331"/>
          </a:xfrm>
          <a:prstGeom prst="rect">
            <a:avLst/>
          </a:prstGeom>
          <a:noFill/>
        </p:spPr>
        <p:txBody>
          <a:bodyPr wrap="square" rtlCol="0">
            <a:spAutoFit/>
          </a:bodyPr>
          <a:lstStyle/>
          <a:p>
            <a:r>
              <a:rPr lang="en-US" dirty="0" smtClean="0"/>
              <a:t>White sauce spread to edge of dough </a:t>
            </a:r>
            <a:endParaRPr lang="en-US" dirty="0"/>
          </a:p>
        </p:txBody>
      </p:sp>
      <p:sp>
        <p:nvSpPr>
          <p:cNvPr id="7" name="TextBox 6"/>
          <p:cNvSpPr txBox="1"/>
          <p:nvPr/>
        </p:nvSpPr>
        <p:spPr>
          <a:xfrm>
            <a:off x="5334000" y="4800600"/>
            <a:ext cx="2743200" cy="369332"/>
          </a:xfrm>
          <a:prstGeom prst="rect">
            <a:avLst/>
          </a:prstGeom>
          <a:noFill/>
        </p:spPr>
        <p:txBody>
          <a:bodyPr wrap="square" rtlCol="0">
            <a:spAutoFit/>
          </a:bodyPr>
          <a:lstStyle/>
          <a:p>
            <a:r>
              <a:rPr lang="en-US" dirty="0" smtClean="0"/>
              <a:t>Red Sauce</a:t>
            </a:r>
            <a:endParaRPr lang="en-US" dirty="0"/>
          </a:p>
        </p:txBody>
      </p:sp>
      <p:pic>
        <p:nvPicPr>
          <p:cNvPr id="3074" name="Picture 2" descr="https://encrypted-tbn2.gstatic.com/images?q=tbn:ANd9GcRahHw-r9ocTI4Flxfwn1mPiVMZrmNKEnU84gbh-UfPnsKZ-K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44632"/>
            <a:ext cx="3124200" cy="23401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Q1624IPFvs8LlFB0oTW8kDu9rULujECw9VJ5on0v3OqK07-wh1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60" y="2144632"/>
            <a:ext cx="329068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Toppings- must have at least one green veggie!</a:t>
            </a:r>
            <a:endParaRPr lang="en-US" dirty="0"/>
          </a:p>
        </p:txBody>
      </p:sp>
      <p:pic>
        <p:nvPicPr>
          <p:cNvPr id="4098" name="Picture 2" descr="https://encrypted-tbn0.gstatic.com/images?q=tbn:ANd9GcSLoM413aj_AA8Dvno-kQYSVp-6ufKY8zXN0zdRalGcIpqiiKzH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75303"/>
            <a:ext cx="3733800" cy="27967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Q3EVoHSjR2UnFnN99v_OD4UvzBkZEU6hgWgfa2TK_v_tZ6pvU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66167"/>
            <a:ext cx="4051089"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Baking</a:t>
            </a:r>
            <a:endParaRPr lang="en-US" dirty="0"/>
          </a:p>
        </p:txBody>
      </p:sp>
      <p:sp>
        <p:nvSpPr>
          <p:cNvPr id="3" name="Content Placeholder 2"/>
          <p:cNvSpPr>
            <a:spLocks noGrp="1"/>
          </p:cNvSpPr>
          <p:nvPr>
            <p:ph sz="quarter" idx="1"/>
          </p:nvPr>
        </p:nvSpPr>
        <p:spPr/>
        <p:txBody>
          <a:bodyPr/>
          <a:lstStyle/>
          <a:p>
            <a:r>
              <a:rPr lang="en-US" dirty="0" smtClean="0"/>
              <a:t>Heat oven to-  425 Convection</a:t>
            </a:r>
          </a:p>
          <a:p>
            <a:r>
              <a:rPr lang="en-US" dirty="0" smtClean="0"/>
              <a:t>Bake 8- 12 minutes</a:t>
            </a:r>
            <a:endParaRPr lang="en-US" dirty="0"/>
          </a:p>
        </p:txBody>
      </p:sp>
      <p:sp>
        <p:nvSpPr>
          <p:cNvPr id="5" name="TextBox 4"/>
          <p:cNvSpPr txBox="1"/>
          <p:nvPr/>
        </p:nvSpPr>
        <p:spPr>
          <a:xfrm>
            <a:off x="2438400" y="5638800"/>
            <a:ext cx="4114800" cy="369332"/>
          </a:xfrm>
          <a:prstGeom prst="rect">
            <a:avLst/>
          </a:prstGeom>
          <a:noFill/>
        </p:spPr>
        <p:txBody>
          <a:bodyPr wrap="square" rtlCol="0">
            <a:spAutoFit/>
          </a:bodyPr>
          <a:lstStyle/>
          <a:p>
            <a:r>
              <a:rPr lang="en-US" dirty="0" smtClean="0"/>
              <a:t>Place </a:t>
            </a:r>
            <a:r>
              <a:rPr lang="en-US" dirty="0"/>
              <a:t>p</a:t>
            </a:r>
            <a:r>
              <a:rPr lang="en-US" dirty="0" smtClean="0"/>
              <a:t>izza pans in middle of hot oven</a:t>
            </a:r>
            <a:endParaRPr lang="en-US" dirty="0"/>
          </a:p>
        </p:txBody>
      </p:sp>
      <p:pic>
        <p:nvPicPr>
          <p:cNvPr id="5122" name="Picture 2" descr="https://encrypted-tbn3.gstatic.com/images?q=tbn:ANd9GcSSNqn31nPEWE3wRStQyE0hvvorbWA4v8WMN6SNt83IqIZesqF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82" y="2719387"/>
            <a:ext cx="4029205" cy="27057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TAlRp_DzlmWY2s1CMQUysvmmTowJxkY0GlFpU_aMHx57ouUC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9572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3.gstatic.com/images?q=tbn:ANd9GcRh8daiiYdictaOfN99C3O7c5ST2HpUZFA8r58IVwli1Dtca6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828800"/>
            <a:ext cx="2571750" cy="178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Baking </a:t>
            </a:r>
            <a:endParaRPr lang="en-US" dirty="0"/>
          </a:p>
        </p:txBody>
      </p:sp>
      <p:sp>
        <p:nvSpPr>
          <p:cNvPr id="5" name="TextBox 4"/>
          <p:cNvSpPr txBox="1"/>
          <p:nvPr/>
        </p:nvSpPr>
        <p:spPr>
          <a:xfrm>
            <a:off x="2590800" y="5715000"/>
            <a:ext cx="3962400" cy="923330"/>
          </a:xfrm>
          <a:prstGeom prst="rect">
            <a:avLst/>
          </a:prstGeom>
          <a:noFill/>
        </p:spPr>
        <p:txBody>
          <a:bodyPr wrap="square" rtlCol="0">
            <a:spAutoFit/>
          </a:bodyPr>
          <a:lstStyle/>
          <a:p>
            <a:r>
              <a:rPr lang="en-US" dirty="0" smtClean="0"/>
              <a:t>Bake for 8-12 minutes or until toothpick comes out clean.  Enjoy and fill out lab evaluation sheet.</a:t>
            </a:r>
            <a:endParaRPr lang="en-US" dirty="0"/>
          </a:p>
        </p:txBody>
      </p:sp>
      <p:pic>
        <p:nvPicPr>
          <p:cNvPr id="6146" name="Picture 2" descr="https://encrypted-tbn3.gstatic.com/images?q=tbn:ANd9GcQ8f-tLnB-k2EUQCu3vFl4vlAVdXKI2s-xOINL4am-zOg3LEf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4867275" cy="315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endParaRPr lang="en-US" i="1" dirty="0" smtClean="0">
              <a:hlinkClick r:id="rId2"/>
            </a:endParaRPr>
          </a:p>
          <a:p>
            <a:endParaRPr lang="en-US" i="1" dirty="0" smtClean="0">
              <a:hlinkClick r:id="rId2"/>
            </a:endParaRPr>
          </a:p>
          <a:p>
            <a:pPr>
              <a:buNone/>
            </a:pPr>
            <a:r>
              <a:rPr lang="en-US" b="1" i="1" dirty="0" smtClean="0"/>
              <a:t>(</a:t>
            </a:r>
            <a:r>
              <a:rPr lang="en-US" b="1" i="1" dirty="0" err="1" smtClean="0"/>
              <a:t>n.d</a:t>
            </a:r>
            <a:r>
              <a:rPr lang="en-US" b="1" i="1" dirty="0" smtClean="0"/>
              <a:t>.) As retrieved February 11, 2011 from 	</a:t>
            </a:r>
            <a:r>
              <a:rPr lang="en-US" i="1" dirty="0" smtClean="0">
                <a:hlinkClick r:id="rId2"/>
              </a:rPr>
              <a:t>www.hkhea.org/heency/files/</a:t>
            </a:r>
            <a:r>
              <a:rPr lang="en-US" b="1" i="1" dirty="0" smtClean="0">
                <a:hlinkClick r:id="rId2"/>
              </a:rPr>
              <a:t>ppt</a:t>
            </a:r>
            <a:r>
              <a:rPr lang="en-US" i="1" dirty="0" smtClean="0">
                <a:hlinkClick r:id="rId2"/>
              </a:rPr>
              <a:t>%20of%20pas	try%20making.</a:t>
            </a:r>
            <a:r>
              <a:rPr lang="en-US" b="1" i="1" dirty="0" smtClean="0">
                <a:hlinkClick r:id="rId2"/>
              </a:rPr>
              <a:t>ppt</a:t>
            </a:r>
            <a:r>
              <a:rPr lang="en-US" b="1" i="1" dirty="0" smtClean="0"/>
              <a:t> </a:t>
            </a:r>
          </a:p>
          <a:p>
            <a:pPr>
              <a:buNone/>
            </a:pPr>
            <a:r>
              <a:rPr lang="en-US" b="1" i="1" dirty="0" smtClean="0"/>
              <a:t>(</a:t>
            </a:r>
            <a:r>
              <a:rPr lang="en-US" b="1" i="1" dirty="0" err="1" smtClean="0"/>
              <a:t>n.d</a:t>
            </a:r>
            <a:r>
              <a:rPr lang="en-US" b="1" i="1" dirty="0" smtClean="0"/>
              <a:t>.). Quick breads. As retrieved February 11, 2011 	from 	</a:t>
            </a:r>
            <a:r>
              <a:rPr lang="en-US" i="1" dirty="0" smtClean="0">
                <a:hlinkClick r:id="rId3"/>
              </a:rPr>
              <a:t>www.d155.org/cg/acad/facs/mcknight/.../quick</a:t>
            </a:r>
            <a:r>
              <a:rPr lang="en-US" i="1" dirty="0" smtClean="0"/>
              <a:t>	_breads.pdf</a:t>
            </a:r>
            <a:r>
              <a:rPr lang="en-US" dirty="0" smtClean="0"/>
              <a:t> .</a:t>
            </a:r>
          </a:p>
          <a:p>
            <a:pPr>
              <a:buNone/>
            </a:pPr>
            <a:r>
              <a:rPr lang="en-US" dirty="0" smtClean="0"/>
              <a:t>Baglien, V. FACSE instructor Auburn </a:t>
            </a:r>
            <a:r>
              <a:rPr lang="en-US" dirty="0" err="1" smtClean="0"/>
              <a:t>Mountainview</a:t>
            </a:r>
            <a:r>
              <a:rPr lang="en-US" dirty="0" smtClean="0"/>
              <a:t> 	High School. vbaglien@auburn.wednet.edu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12844"/>
            <a:ext cx="8153400" cy="5262979"/>
          </a:xfrm>
          <a:prstGeom prst="rect">
            <a:avLst/>
          </a:prstGeom>
        </p:spPr>
        <p:txBody>
          <a:bodyPr wrap="square">
            <a:spAutoFit/>
          </a:bodyPr>
          <a:lstStyle/>
          <a:p>
            <a:r>
              <a:rPr lang="en-US" sz="2800" dirty="0"/>
              <a:t>THE ROLE OF GLUTEN</a:t>
            </a:r>
          </a:p>
          <a:p>
            <a:r>
              <a:rPr lang="en-US" sz="2800" b="1" dirty="0" smtClean="0"/>
              <a:t>Defined</a:t>
            </a:r>
            <a:r>
              <a:rPr lang="en-US" sz="2800" b="1" dirty="0"/>
              <a:t>: an elastic, mesh-like substance which develops </a:t>
            </a:r>
            <a:r>
              <a:rPr lang="en-US" sz="2800" b="1" dirty="0" smtClean="0"/>
              <a:t>in </a:t>
            </a:r>
            <a:r>
              <a:rPr lang="en-US" sz="2800" dirty="0" smtClean="0"/>
              <a:t>batter </a:t>
            </a:r>
            <a:r>
              <a:rPr lang="en-US" sz="2800" dirty="0"/>
              <a:t>and dough when flour and liquid are combined.</a:t>
            </a:r>
          </a:p>
          <a:p>
            <a:pPr>
              <a:buFont typeface="Arial" pitchFamily="34" charset="0"/>
              <a:buChar char="•"/>
            </a:pPr>
            <a:r>
              <a:rPr lang="en-US" sz="2800" dirty="0" smtClean="0"/>
              <a:t>How </a:t>
            </a:r>
            <a:r>
              <a:rPr lang="en-US" sz="2800" dirty="0"/>
              <a:t>it Works:</a:t>
            </a:r>
          </a:p>
          <a:p>
            <a:pPr lvl="1">
              <a:buFont typeface="Arial" pitchFamily="34" charset="0"/>
              <a:buChar char="•"/>
            </a:pPr>
            <a:r>
              <a:rPr lang="en-US" sz="2800" dirty="0" smtClean="0"/>
              <a:t>	The </a:t>
            </a:r>
            <a:r>
              <a:rPr lang="en-US" sz="2800" dirty="0"/>
              <a:t>gluten in the flour develops and becomes</a:t>
            </a:r>
          </a:p>
          <a:p>
            <a:r>
              <a:rPr lang="en-US" sz="2800" dirty="0" smtClean="0"/>
              <a:t>	strong </a:t>
            </a:r>
            <a:r>
              <a:rPr lang="en-US" sz="2800" dirty="0"/>
              <a:t>and elastic, forming a network of tiny air</a:t>
            </a:r>
          </a:p>
          <a:p>
            <a:r>
              <a:rPr lang="en-US" sz="2800" dirty="0" smtClean="0"/>
              <a:t>	cells</a:t>
            </a:r>
            <a:endParaRPr lang="en-US" sz="2800" dirty="0"/>
          </a:p>
          <a:p>
            <a:pPr lvl="1">
              <a:buFont typeface="Arial" pitchFamily="34" charset="0"/>
              <a:buChar char="•"/>
            </a:pPr>
            <a:r>
              <a:rPr lang="en-US" sz="2800" dirty="0" smtClean="0"/>
              <a:t>    Air </a:t>
            </a:r>
            <a:r>
              <a:rPr lang="en-US" sz="2800" dirty="0"/>
              <a:t>or steam produced by the leavening agent </a:t>
            </a:r>
            <a:r>
              <a:rPr lang="en-US" sz="2800" dirty="0" smtClean="0"/>
              <a:t>is  	trapped </a:t>
            </a:r>
            <a:r>
              <a:rPr lang="en-US" sz="2800" dirty="0"/>
              <a:t>by these cells </a:t>
            </a:r>
            <a:endParaRPr lang="en-US" sz="2800" dirty="0" smtClean="0"/>
          </a:p>
          <a:p>
            <a:pPr lvl="1">
              <a:buFont typeface="Arial" pitchFamily="34" charset="0"/>
              <a:buChar char="•"/>
            </a:pPr>
            <a:r>
              <a:rPr lang="en-US" sz="2800" dirty="0" smtClean="0"/>
              <a:t>   When </a:t>
            </a:r>
            <a:r>
              <a:rPr lang="en-US" sz="2800" dirty="0"/>
              <a:t>heated, </a:t>
            </a:r>
            <a:r>
              <a:rPr lang="en-US" sz="2800" dirty="0" smtClean="0"/>
              <a:t>the trapped </a:t>
            </a:r>
            <a:r>
              <a:rPr lang="en-US" sz="2800" dirty="0"/>
              <a:t>gases expand and </a:t>
            </a:r>
            <a:r>
              <a:rPr lang="en-US" sz="2800" dirty="0" smtClean="0"/>
              <a:t> 	the </a:t>
            </a:r>
            <a:r>
              <a:rPr lang="en-US" sz="2800" dirty="0"/>
              <a:t>product </a:t>
            </a:r>
            <a:r>
              <a:rPr lang="en-US" sz="2800" dirty="0" smtClean="0"/>
              <a:t>rises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Teaching Standards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31071885"/>
              </p:ext>
            </p:extLst>
          </p:nvPr>
        </p:nvGraphicFramePr>
        <p:xfrm>
          <a:off x="1219200" y="3048000"/>
          <a:ext cx="6096000" cy="33832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lt1"/>
                          </a:solidFill>
                          <a:effectLst/>
                          <a:latin typeface="+mn-lt"/>
                          <a:ea typeface="+mn-ea"/>
                          <a:cs typeface="+mn-cs"/>
                        </a:rPr>
                        <a:t>SL2 Integrate multiple sources of information presented in diverse formats and media (e.g., visually, quantitatively, orally) in order to make informed decisions and solve problems, evaluating the credibility and accuracy of each source and noting any discrepancies among the data.</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kern="1200" smtClean="0">
                          <a:solidFill>
                            <a:schemeClr val="lt1"/>
                          </a:solidFill>
                          <a:effectLst/>
                          <a:latin typeface="+mn-lt"/>
                          <a:ea typeface="+mn-ea"/>
                          <a:cs typeface="+mn-cs"/>
                        </a:rPr>
                        <a:t>FCS 9.6 Demonstrate food science, dietetics, and nutrition management principles and practices.</a:t>
                      </a:r>
                    </a:p>
                    <a:p>
                      <a:endParaRPr lang="en-US" dirty="0"/>
                    </a:p>
                  </a:txBody>
                  <a:tcPr/>
                </a:tc>
              </a:tr>
            </a:tbl>
          </a:graphicData>
        </a:graphic>
      </p:graphicFrame>
    </p:spTree>
    <p:extLst>
      <p:ext uri="{BB962C8B-B14F-4D97-AF65-F5344CB8AC3E}">
        <p14:creationId xmlns:p14="http://schemas.microsoft.com/office/powerpoint/2010/main" val="361566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Leavening Agents</a:t>
            </a:r>
            <a:endParaRPr lang="en-US" dirty="0"/>
          </a:p>
        </p:txBody>
      </p:sp>
      <p:sp>
        <p:nvSpPr>
          <p:cNvPr id="3" name="Content Placeholder 2"/>
          <p:cNvSpPr>
            <a:spLocks noGrp="1"/>
          </p:cNvSpPr>
          <p:nvPr>
            <p:ph sz="quarter" idx="1"/>
          </p:nvPr>
        </p:nvSpPr>
        <p:spPr/>
        <p:txBody>
          <a:bodyPr>
            <a:normAutofit/>
          </a:bodyPr>
          <a:lstStyle/>
          <a:p>
            <a:r>
              <a:rPr lang="en-US" dirty="0"/>
              <a:t>LEAVENING</a:t>
            </a:r>
          </a:p>
          <a:p>
            <a:r>
              <a:rPr lang="en-US" b="1" dirty="0" smtClean="0"/>
              <a:t>Defined</a:t>
            </a:r>
            <a:r>
              <a:rPr lang="en-US" b="1" dirty="0"/>
              <a:t>: substances that trigger</a:t>
            </a:r>
          </a:p>
          <a:p>
            <a:pPr lvl="1"/>
            <a:r>
              <a:rPr lang="en-US" dirty="0"/>
              <a:t>chemical actions that cause baked</a:t>
            </a:r>
          </a:p>
          <a:p>
            <a:pPr lvl="1">
              <a:buNone/>
            </a:pPr>
            <a:r>
              <a:rPr lang="en-US" dirty="0" smtClean="0"/>
              <a:t>    products </a:t>
            </a:r>
            <a:r>
              <a:rPr lang="en-US" dirty="0"/>
              <a:t>to RISE.</a:t>
            </a:r>
          </a:p>
          <a:p>
            <a:pPr lvl="1"/>
            <a:r>
              <a:rPr lang="en-US" dirty="0" smtClean="0"/>
              <a:t>3 </a:t>
            </a:r>
            <a:r>
              <a:rPr lang="en-US" dirty="0"/>
              <a:t>Basic Leavening Agents</a:t>
            </a:r>
          </a:p>
          <a:p>
            <a:pPr lvl="2"/>
            <a:r>
              <a:rPr lang="en-US" dirty="0" smtClean="0"/>
              <a:t> </a:t>
            </a:r>
            <a:r>
              <a:rPr lang="en-US" dirty="0"/>
              <a:t>Air</a:t>
            </a:r>
          </a:p>
          <a:p>
            <a:pPr lvl="2"/>
            <a:r>
              <a:rPr lang="en-US" dirty="0" smtClean="0"/>
              <a:t>Steam</a:t>
            </a:r>
            <a:endParaRPr lang="en-US" dirty="0"/>
          </a:p>
          <a:p>
            <a:pPr lvl="2"/>
            <a:r>
              <a:rPr lang="en-US" dirty="0" smtClean="0"/>
              <a:t> </a:t>
            </a:r>
            <a:r>
              <a:rPr lang="en-US" dirty="0"/>
              <a:t>Chemical </a:t>
            </a:r>
            <a:endParaRPr lang="en-US" dirty="0" smtClean="0"/>
          </a:p>
          <a:p>
            <a:pPr lvl="3"/>
            <a:r>
              <a:rPr lang="en-US" dirty="0" smtClean="0"/>
              <a:t>(</a:t>
            </a:r>
            <a:r>
              <a:rPr lang="en-US" dirty="0"/>
              <a:t>baking soda &amp; baking </a:t>
            </a:r>
            <a:r>
              <a:rPr lang="en-US" dirty="0" smtClean="0"/>
              <a:t>powder and  yeast)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800600" y="3124200"/>
            <a:ext cx="2418881" cy="1704975"/>
          </a:xfrm>
          <a:prstGeom prst="rect">
            <a:avLst/>
          </a:prstGeom>
          <a:noFill/>
          <a:ln w="9525">
            <a:noFill/>
            <a:miter lim="800000"/>
            <a:headEnd/>
            <a:tailEnd/>
          </a:ln>
        </p:spPr>
      </p:pic>
      <p:pic>
        <p:nvPicPr>
          <p:cNvPr id="2052" name="Picture 4" descr="http://visualrecipes.com/images/uploads/recipe_images/194_image1.jpg"/>
          <p:cNvPicPr>
            <a:picLocks noChangeAspect="1" noChangeArrowheads="1"/>
          </p:cNvPicPr>
          <p:nvPr/>
        </p:nvPicPr>
        <p:blipFill>
          <a:blip r:embed="rId3" cstate="print"/>
          <a:srcRect/>
          <a:stretch>
            <a:fillRect/>
          </a:stretch>
        </p:blipFill>
        <p:spPr bwMode="auto">
          <a:xfrm>
            <a:off x="6553200" y="3810000"/>
            <a:ext cx="2286000" cy="1624761"/>
          </a:xfrm>
          <a:prstGeom prst="rect">
            <a:avLst/>
          </a:prstGeom>
          <a:noFill/>
        </p:spPr>
      </p:pic>
      <p:pic>
        <p:nvPicPr>
          <p:cNvPr id="2054" name="Picture 6" descr="http://img4.myrecipes.com/i/recipes/su/07/03/beer-rye-bread-su-1589348-l.jpg"/>
          <p:cNvPicPr>
            <a:picLocks noChangeAspect="1" noChangeArrowheads="1"/>
          </p:cNvPicPr>
          <p:nvPr/>
        </p:nvPicPr>
        <p:blipFill>
          <a:blip r:embed="rId4" cstate="print"/>
          <a:srcRect/>
          <a:stretch>
            <a:fillRect/>
          </a:stretch>
        </p:blipFill>
        <p:spPr bwMode="auto">
          <a:xfrm>
            <a:off x="6553200" y="1752600"/>
            <a:ext cx="1828800" cy="1828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Knead Dough</a:t>
            </a:r>
            <a:endParaRPr lang="en-US" dirty="0"/>
          </a:p>
        </p:txBody>
      </p:sp>
      <p:sp>
        <p:nvSpPr>
          <p:cNvPr id="3" name="Content Placeholder 2"/>
          <p:cNvSpPr>
            <a:spLocks noGrp="1"/>
          </p:cNvSpPr>
          <p:nvPr>
            <p:ph sz="quarter" idx="1"/>
          </p:nvPr>
        </p:nvSpPr>
        <p:spPr/>
        <p:txBody>
          <a:bodyPr/>
          <a:lstStyle/>
          <a:p>
            <a:r>
              <a:rPr lang="en-US" dirty="0" smtClean="0"/>
              <a:t> </a:t>
            </a:r>
            <a:r>
              <a:rPr lang="en-US" b="1" dirty="0"/>
              <a:t>Defined: working the dough with your</a:t>
            </a:r>
          </a:p>
          <a:p>
            <a:pPr>
              <a:buNone/>
            </a:pPr>
            <a:r>
              <a:rPr lang="en-US" dirty="0" smtClean="0"/>
              <a:t>    hands </a:t>
            </a:r>
            <a:r>
              <a:rPr lang="en-US" dirty="0"/>
              <a:t>to thoroughly mix ingredients</a:t>
            </a:r>
          </a:p>
          <a:p>
            <a:pPr>
              <a:buNone/>
            </a:pPr>
            <a:r>
              <a:rPr lang="en-US" dirty="0" smtClean="0"/>
              <a:t>	and </a:t>
            </a:r>
            <a:r>
              <a:rPr lang="en-US" dirty="0"/>
              <a:t>develop gluten</a:t>
            </a:r>
            <a:r>
              <a:rPr lang="en-US" dirty="0" smtClean="0"/>
              <a:t>.</a:t>
            </a:r>
          </a:p>
          <a:p>
            <a:r>
              <a:rPr lang="en-US" dirty="0"/>
              <a:t> </a:t>
            </a:r>
            <a:r>
              <a:rPr lang="en-US" dirty="0" smtClean="0"/>
              <a:t>Bread can also be kneaded by machine using a food processor along with a dough hook.</a:t>
            </a:r>
            <a:endParaRPr lang="en-US" dirty="0"/>
          </a:p>
          <a:p>
            <a:r>
              <a:rPr lang="en-US" dirty="0" smtClean="0"/>
              <a:t>Watch </a:t>
            </a:r>
            <a:r>
              <a:rPr lang="en-US" dirty="0"/>
              <a:t>and learn!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Kneading</a:t>
            </a:r>
            <a:endParaRPr lang="en-US" dirty="0"/>
          </a:p>
        </p:txBody>
      </p:sp>
      <p:sp>
        <p:nvSpPr>
          <p:cNvPr id="3" name="Content Placeholder 2"/>
          <p:cNvSpPr>
            <a:spLocks noGrp="1"/>
          </p:cNvSpPr>
          <p:nvPr>
            <p:ph sz="quarter" idx="1"/>
          </p:nvPr>
        </p:nvSpPr>
        <p:spPr/>
        <p:txBody>
          <a:bodyPr>
            <a:normAutofit/>
          </a:bodyPr>
          <a:lstStyle/>
          <a:p>
            <a:r>
              <a:rPr lang="en-US" dirty="0" smtClean="0"/>
              <a:t>Turn </a:t>
            </a:r>
            <a:r>
              <a:rPr lang="en-US" dirty="0"/>
              <a:t>the dough out on a lightly </a:t>
            </a:r>
            <a:r>
              <a:rPr lang="en-US" dirty="0" smtClean="0"/>
              <a:t>floured surface</a:t>
            </a:r>
            <a:r>
              <a:rPr lang="en-US" dirty="0"/>
              <a:t>.</a:t>
            </a:r>
          </a:p>
          <a:p>
            <a:r>
              <a:rPr lang="en-US" dirty="0" smtClean="0"/>
              <a:t>With </a:t>
            </a:r>
            <a:r>
              <a:rPr lang="en-US" dirty="0"/>
              <a:t>the heel of your hands, push down</a:t>
            </a:r>
          </a:p>
          <a:p>
            <a:pPr>
              <a:buNone/>
            </a:pPr>
            <a:r>
              <a:rPr lang="en-US" dirty="0" smtClean="0"/>
              <a:t>    on </a:t>
            </a:r>
            <a:r>
              <a:rPr lang="en-US" dirty="0"/>
              <a:t>the edge of the dough nearest to</a:t>
            </a:r>
          </a:p>
          <a:p>
            <a:pPr>
              <a:buNone/>
            </a:pPr>
            <a:r>
              <a:rPr lang="en-US" dirty="0" smtClean="0"/>
              <a:t>    you</a:t>
            </a:r>
            <a:r>
              <a:rPr lang="en-US" dirty="0"/>
              <a:t>.</a:t>
            </a:r>
          </a:p>
          <a:p>
            <a:r>
              <a:rPr lang="en-US" dirty="0" smtClean="0"/>
              <a:t> </a:t>
            </a:r>
            <a:r>
              <a:rPr lang="en-US" dirty="0"/>
              <a:t>Fold the dough in half toward you and</a:t>
            </a:r>
          </a:p>
          <a:p>
            <a:pPr>
              <a:buNone/>
            </a:pPr>
            <a:r>
              <a:rPr lang="en-US" dirty="0" smtClean="0"/>
              <a:t>     give </a:t>
            </a:r>
            <a:r>
              <a:rPr lang="en-US" dirty="0"/>
              <a:t>a quarter turn.</a:t>
            </a:r>
          </a:p>
          <a:p>
            <a:r>
              <a:rPr lang="en-US" dirty="0" smtClean="0"/>
              <a:t> </a:t>
            </a:r>
            <a:r>
              <a:rPr lang="en-US" dirty="0"/>
              <a:t>Continue pushing, folding, and turning</a:t>
            </a:r>
          </a:p>
          <a:p>
            <a:pPr>
              <a:buNone/>
            </a:pPr>
            <a:r>
              <a:rPr lang="en-US" dirty="0" smtClean="0"/>
              <a:t>     for </a:t>
            </a:r>
            <a:r>
              <a:rPr lang="en-US" dirty="0"/>
              <a:t>the time directed in the recipe.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Kneading by hand</a:t>
            </a:r>
            <a:endParaRPr lang="en-US" dirty="0"/>
          </a:p>
        </p:txBody>
      </p:sp>
      <p:pic>
        <p:nvPicPr>
          <p:cNvPr id="3074" name="Picture 2" descr="http://www.nchchonors.org/images/pressing-kneading-bread.jpg"/>
          <p:cNvPicPr>
            <a:picLocks noChangeAspect="1" noChangeArrowheads="1"/>
          </p:cNvPicPr>
          <p:nvPr/>
        </p:nvPicPr>
        <p:blipFill>
          <a:blip r:embed="rId2" cstate="print"/>
          <a:srcRect/>
          <a:stretch>
            <a:fillRect/>
          </a:stretch>
        </p:blipFill>
        <p:spPr bwMode="auto">
          <a:xfrm>
            <a:off x="914400" y="1752600"/>
            <a:ext cx="3671531" cy="3333750"/>
          </a:xfrm>
          <a:prstGeom prst="rect">
            <a:avLst/>
          </a:prstGeom>
          <a:noFill/>
        </p:spPr>
      </p:pic>
      <p:pic>
        <p:nvPicPr>
          <p:cNvPr id="3076" name="Picture 4" descr="http://webs.wichita.edu/mschneegurt/biol103/lecture26/kneading.jpg"/>
          <p:cNvPicPr>
            <a:picLocks noChangeAspect="1" noChangeArrowheads="1"/>
          </p:cNvPicPr>
          <p:nvPr/>
        </p:nvPicPr>
        <p:blipFill>
          <a:blip r:embed="rId3" cstate="print"/>
          <a:srcRect/>
          <a:stretch>
            <a:fillRect/>
          </a:stretch>
        </p:blipFill>
        <p:spPr bwMode="auto">
          <a:xfrm>
            <a:off x="4953000" y="2514600"/>
            <a:ext cx="2679700" cy="2014595"/>
          </a:xfrm>
          <a:prstGeom prst="rect">
            <a:avLst/>
          </a:prstGeom>
          <a:noFill/>
        </p:spPr>
      </p:pic>
      <p:sp>
        <p:nvSpPr>
          <p:cNvPr id="6" name="TextBox 5"/>
          <p:cNvSpPr txBox="1"/>
          <p:nvPr/>
        </p:nvSpPr>
        <p:spPr>
          <a:xfrm>
            <a:off x="1219200" y="5638800"/>
            <a:ext cx="3048000" cy="646331"/>
          </a:xfrm>
          <a:prstGeom prst="rect">
            <a:avLst/>
          </a:prstGeom>
          <a:noFill/>
        </p:spPr>
        <p:txBody>
          <a:bodyPr wrap="square" rtlCol="0">
            <a:spAutoFit/>
          </a:bodyPr>
          <a:lstStyle/>
          <a:p>
            <a:r>
              <a:rPr lang="en-US" dirty="0" smtClean="0"/>
              <a:t>Fold over and knead on floured board.</a:t>
            </a:r>
            <a:endParaRPr lang="en-US" dirty="0"/>
          </a:p>
        </p:txBody>
      </p:sp>
      <p:sp>
        <p:nvSpPr>
          <p:cNvPr id="7" name="TextBox 6"/>
          <p:cNvSpPr txBox="1"/>
          <p:nvPr/>
        </p:nvSpPr>
        <p:spPr>
          <a:xfrm>
            <a:off x="5257800" y="5181600"/>
            <a:ext cx="2819400" cy="646331"/>
          </a:xfrm>
          <a:prstGeom prst="rect">
            <a:avLst/>
          </a:prstGeom>
          <a:noFill/>
        </p:spPr>
        <p:txBody>
          <a:bodyPr wrap="square" rtlCol="0">
            <a:spAutoFit/>
          </a:bodyPr>
          <a:lstStyle/>
          <a:p>
            <a:r>
              <a:rPr lang="en-US" dirty="0" smtClean="0"/>
              <a:t>Kneading by hand in a floured bowl.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Kneading</a:t>
            </a:r>
            <a:endParaRPr lang="en-US" dirty="0"/>
          </a:p>
        </p:txBody>
      </p:sp>
      <p:pic>
        <p:nvPicPr>
          <p:cNvPr id="4" name="Picture 6" descr="http://www.gitelectronics.com/wp-content/uploads/2010/03/KitchenAid-Classic-Series-Stand-Mixer.jpg"/>
          <p:cNvPicPr>
            <a:picLocks noChangeAspect="1" noChangeArrowheads="1"/>
          </p:cNvPicPr>
          <p:nvPr/>
        </p:nvPicPr>
        <p:blipFill>
          <a:blip r:embed="rId2" cstate="print"/>
          <a:srcRect/>
          <a:stretch>
            <a:fillRect/>
          </a:stretch>
        </p:blipFill>
        <p:spPr bwMode="auto">
          <a:xfrm>
            <a:off x="685800" y="1828800"/>
            <a:ext cx="2667000" cy="2667000"/>
          </a:xfrm>
          <a:prstGeom prst="rect">
            <a:avLst/>
          </a:prstGeom>
          <a:noFill/>
        </p:spPr>
      </p:pic>
      <p:sp>
        <p:nvSpPr>
          <p:cNvPr id="5" name="Rectangle 4"/>
          <p:cNvSpPr/>
          <p:nvPr/>
        </p:nvSpPr>
        <p:spPr>
          <a:xfrm>
            <a:off x="4419600" y="5410200"/>
            <a:ext cx="1872629" cy="369332"/>
          </a:xfrm>
          <a:prstGeom prst="rect">
            <a:avLst/>
          </a:prstGeom>
        </p:spPr>
        <p:txBody>
          <a:bodyPr wrap="none">
            <a:spAutoFit/>
          </a:bodyPr>
          <a:lstStyle/>
          <a:p>
            <a:r>
              <a:rPr lang="en-US" dirty="0" smtClean="0"/>
              <a:t>Use a dough hook</a:t>
            </a:r>
            <a:endParaRPr lang="en-US" dirty="0"/>
          </a:p>
        </p:txBody>
      </p:sp>
      <p:sp>
        <p:nvSpPr>
          <p:cNvPr id="6" name="TextBox 5"/>
          <p:cNvSpPr txBox="1"/>
          <p:nvPr/>
        </p:nvSpPr>
        <p:spPr>
          <a:xfrm>
            <a:off x="685800" y="5105400"/>
            <a:ext cx="2514600" cy="646331"/>
          </a:xfrm>
          <a:prstGeom prst="rect">
            <a:avLst/>
          </a:prstGeom>
          <a:noFill/>
        </p:spPr>
        <p:txBody>
          <a:bodyPr wrap="square" rtlCol="0">
            <a:spAutoFit/>
          </a:bodyPr>
          <a:lstStyle/>
          <a:p>
            <a:r>
              <a:rPr lang="en-US" dirty="0" smtClean="0"/>
              <a:t>Mix on lower speed to begin.</a:t>
            </a:r>
            <a:endParaRPr lang="en-US" dirty="0"/>
          </a:p>
        </p:txBody>
      </p:sp>
      <p:pic>
        <p:nvPicPr>
          <p:cNvPr id="20482" name="Picture 2" descr="http://www.thegourmetdepotco.com/public/KAKNS256BDH.jpg"/>
          <p:cNvPicPr>
            <a:picLocks noChangeAspect="1" noChangeArrowheads="1"/>
          </p:cNvPicPr>
          <p:nvPr/>
        </p:nvPicPr>
        <p:blipFill>
          <a:blip r:embed="rId3" cstate="print"/>
          <a:srcRect/>
          <a:stretch>
            <a:fillRect/>
          </a:stretch>
        </p:blipFill>
        <p:spPr bwMode="auto">
          <a:xfrm>
            <a:off x="4191000" y="1981200"/>
            <a:ext cx="2343150" cy="23431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one- mixing ingredients together. Mix at lower speed.</a:t>
            </a:r>
            <a:endParaRPr lang="en-US" dirty="0"/>
          </a:p>
        </p:txBody>
      </p:sp>
      <p:pic>
        <p:nvPicPr>
          <p:cNvPr id="3" name="Picture 4" descr="http://t1.gstatic.com/images?q=tbn:ANd9GcT3FBhzT1eDAxVJ3O1qTj2s2mwcopsMVBTiubqa3SxgRg_w7D0XxrGLu_1X"/>
          <p:cNvPicPr>
            <a:picLocks noChangeAspect="1" noChangeArrowheads="1"/>
          </p:cNvPicPr>
          <p:nvPr/>
        </p:nvPicPr>
        <p:blipFill>
          <a:blip r:embed="rId3" cstate="print"/>
          <a:srcRect/>
          <a:stretch>
            <a:fillRect/>
          </a:stretch>
        </p:blipFill>
        <p:spPr bwMode="auto">
          <a:xfrm>
            <a:off x="1371600" y="2209800"/>
            <a:ext cx="2552700" cy="1914526"/>
          </a:xfrm>
          <a:prstGeom prst="rect">
            <a:avLst/>
          </a:prstGeom>
          <a:noFill/>
        </p:spPr>
      </p:pic>
      <p:sp>
        <p:nvSpPr>
          <p:cNvPr id="5" name="Rectangle 4"/>
          <p:cNvSpPr/>
          <p:nvPr/>
        </p:nvSpPr>
        <p:spPr>
          <a:xfrm>
            <a:off x="431817" y="5181600"/>
            <a:ext cx="4298356" cy="1477328"/>
          </a:xfrm>
          <a:prstGeom prst="rect">
            <a:avLst/>
          </a:prstGeom>
        </p:spPr>
        <p:txBody>
          <a:bodyPr wrap="none">
            <a:spAutoFit/>
          </a:bodyPr>
          <a:lstStyle/>
          <a:p>
            <a:r>
              <a:rPr lang="en-US" dirty="0" smtClean="0"/>
              <a:t>Then add liquid ingredients, yeast should be </a:t>
            </a:r>
          </a:p>
          <a:p>
            <a:r>
              <a:rPr lang="en-US" dirty="0" smtClean="0"/>
              <a:t>Dissolved in water between 110- 120 F’ </a:t>
            </a:r>
          </a:p>
          <a:p>
            <a:r>
              <a:rPr lang="en-US" dirty="0" smtClean="0"/>
              <a:t>Use a thermometer to check temperature. </a:t>
            </a:r>
          </a:p>
          <a:p>
            <a:r>
              <a:rPr lang="en-US" dirty="0" smtClean="0"/>
              <a:t>Make a well in flour, add liquids, </a:t>
            </a:r>
          </a:p>
          <a:p>
            <a:r>
              <a:rPr lang="en-US" dirty="0" smtClean="0"/>
              <a:t>then mix with dough hook.</a:t>
            </a:r>
            <a:endParaRPr lang="en-US" dirty="0"/>
          </a:p>
        </p:txBody>
      </p:sp>
      <p:sp>
        <p:nvSpPr>
          <p:cNvPr id="6" name="TextBox 5"/>
          <p:cNvSpPr txBox="1"/>
          <p:nvPr/>
        </p:nvSpPr>
        <p:spPr>
          <a:xfrm>
            <a:off x="1371600" y="4305536"/>
            <a:ext cx="2552700" cy="646331"/>
          </a:xfrm>
          <a:prstGeom prst="rect">
            <a:avLst/>
          </a:prstGeom>
          <a:noFill/>
        </p:spPr>
        <p:txBody>
          <a:bodyPr wrap="square" rtlCol="0">
            <a:spAutoFit/>
          </a:bodyPr>
          <a:lstStyle/>
          <a:p>
            <a:r>
              <a:rPr lang="en-US" dirty="0" smtClean="0"/>
              <a:t>Add dry ingredients to metal Kitchen-aide bowl.</a:t>
            </a:r>
            <a:endParaRPr lang="en-US" dirty="0"/>
          </a:p>
        </p:txBody>
      </p:sp>
      <p:sp>
        <p:nvSpPr>
          <p:cNvPr id="7" name="AutoShape 2" descr="data:image/jpeg;base64,/9j/4AAQSkZJRgABAQAAAQABAAD/2wCEAAkGBxQTEhQUEhQVFBQVFBQVFxcUFxQVFBgUFxQXFxUUFBcYHCggGBolHRQXITEhJSkrLi4uFx8zODMsNygtLisBCgoKDg0OGhAQGCwkHCQsLCwsLCwsLCwsLCwsLC0sLCwsLCwsLCwtLCwsLCwsLCwsLCwsLCwsLCwsLCwsLCwsLP/AABEIAMIBAwMBIgACEQEDEQH/xAAcAAABBQEBAQAAAAAAAAAAAAAEAAECAwUGBwj/xABDEAABAwIDBQUGBAMHAgcAAAABAAIRAyEEEjEFQVFhcQYTIoGRMkKhscHwB1LR4RQjcjNDYoKywvEVsxY0RFNzkqP/xAAZAQADAQEBAAAAAAAAAAAAAAAAAQIDBAX/xAAmEQEBAAICAQMDBQEAAAAAAAAAAQIRAyExEkFRBCKRE3HB8PHR/9oADAMBAAIRAxEAPwDyrIjcMyAFWKa0GUtFxWu6YnY28IkC3oq6VNEinEKKsZToAo1gAWb30alVVMcBoUpshuKqjMqKmJF44AfVU0PHrqrX0CKbjxn9FNx6NPZotO/Veh7B2aTTaXAAET5cTxPDguP2FhJA5L1DBUMrGjkPktvpsfNY89RfQBaW6Ngg9F5j2kwpaXtNi0O9N3yXqpIAk6CSuO7V7PLmmudH68ho34Lozx3GPHlqvFcQ6XH0SaFY+lleQRI+4KObhmnS3BTctOmTaey6JaL8VvObMHkgKOHjUkoyu/IGifEbBZzvLZ8upjpCrgGO1HmqNmbOBY6JAJMHeRNp5WRWHc50y4ASPhuPJaWAoQ2AOUBXvTk92S3Yz90KNTYxGsLr2YYAeLVVPwoP7LLLk14bbtYGz9j2u70C1qPZ+kG7zxMmVJ+BPukgo3A1SIa/fYHjyRhyXaMorwGDFNwaLggxNyIhblGkgcC4PqeHRoIJ/wAU/t81sU2roZT3E4QIoNkIZlkY02TAarhhyWXt7ENw9F9U6taYHF24I/H4xjIDnXOjRrA1PIc15t+IW3xU8IMMbu4u4pybDzrGPLnEuMkkuPMkyUb2f2U7E16VBntVXhs8G6ud5NDj5LNaMzviV6z+FGzmYehX2liIawNdTpE/kB/mPH9TgGj+k8VdQ6Tt1tNuEwrcPR8LntFNgHu0mjKT6W9eC8tZSzVGNIkUx3rucew3zPzRm1NrPxld9cjNNmtBsxnugg6DnvuhtpU/4bCkk/zapknmbNHkJPkg3M7Q2lUdUeQ62Y6acJCSzk6ew66lSkhbNPCaILAMkhbmH1Xm73Xo2M+thSNFm4ig6D4jM8Su0pUARdDfwAMmN6rY04d2De6Jk+q2MHsww21/ufqug/gANyP2ZhB7UdOnFVctiYyA8FsoNvHNUbRpRTY38zvhmldE9kHqsDHukU+QP6LPO9HG32ew/wDLE2kj0n9127SuZ2ZRim1vIeq3KdWQPjzK6eDqac3PEsQ/OWsGhMn+ga+th5onF4dtRjmOFnCP0Q2EMlzt5sP6Qis63jCvn7tNs12HxD2OHsu8J4scbehkeiEoNI0K9W7f7B/iKbqjR46Y3akH6WC8noEgwbLKzXTomXqm55bOEneRZX4oh0cQCQgabjCmbjp8t6mTRZW1PDULTmtqB571p7IxZpuGY5pJO5Zgb4eQ+uitwwVeGOU9U6dccWwjUX4pqdQBZdKg1zROqFfs5gOpC588cd9KxuXu3MRjGNHic0ed/RZ7cWazsrA4NES4iD5cOvwQtKgxp0k8VtbLwxcRubqRx6owxm+l7+W3srDhjAB1WhTCgxquphdLJewKjaGPbSYXONh6k8Ao4zGNpNL3kBoEk/QLzPtDt91d86MHsj69VcmyF7U2xLnvJ8Tt/Bo0A5Lzra+P7x5jQfE8VdtbaZd4Wm288f2WdRZvOgVJrX7NbGdiazKIOUO8VR50p0m3qVCeQ05kDeuj7ZdpRi30sFgxlwdDK1oHvhgjMeQ+Oq5Fu0nMpPps8Pex3h3uaD4aY4N3niei6Dspsshudwu/Tk1AbuysC0QSBDRYxoBwXIdtNpd7Wyj2adrfmOvoIHquv7Q7QGGoGPaNgP8AEfZH18l5g8km9zqTxO8oCCdMnQHoGzxAWrRKy8MtCmV5+nptOnWgI/DaBY7DcBaVFx0H3zRpQlzMxgaDX9EZQbChQYAICu6J6LK6gPG1/FlbqsV9E5wDxP8AqKmxtQOcSLyVAucTUPvNY9w6gW+SnKbS6nBYkRcp8P2gZ3rqAIm1594+78l5vR7RVNC0EHXUH4Gyup4yi05m0YdrOd+uvFbY7gy49zt7BTMCFMPXAbL7aOc5jHNFyG75uYtzXa94uiZSuLPjuF7Et2rRYCHkybEZXG3CwXmfazYtN1R1ShOXm1zddxkfFdxjNpMZM+I74Ex1O5Zn/WqLhlqjLmtMGD9QVWU3EY8kl6eeMoQSOnqrf4fgtjb+y+7PeUzmpm8i9jcSs3C1M2gJjgDCz003szKMNcOMW4ff1UGNhX1cdSYYdUYDwBzHzDZIVJ2lT3Mqv/opn/eQixK+hi4MFFvbmFjBWX/FA/8Ap63/AOQ/3q2hio/uMRHIUnf71NxG2lhsJcSZXVbNoZRexXN4PbdBntNqsPGpSfHqAQtmjt+i5ssqNfyYQXegunJotttiD2xtqlhm5qjr7mi7j5LjtudtajZbTplm7M8EHyC4XG7SfUJc9xLuJuVpMflNroe0faZ1d0v8LB7LAfieJXJY7Hl1hYfeqoq1VW1u8+QGpVEjT4nS/wARHqiQ2BLrDcPqt3ZOwsrf4jEtikwyWEkF1jlb1cQB0k7lkmi7EVctMa+gHPkiwlmw9mmvUk+w255nc1ejYekKbcx13BCbE2Y2kwD3W3J3uO8rD7Z7cgd0ww5w8Ue6w7up+XUINz/abavf1TBljJDeZ9533uCxk5TFAJJMnQHf0ijKL0Oymr2sXFY9KUdhzeVqYULLw1loUXo0r1NWi9XudA6rOZWAuVmY/bDi6GgNHFxTRd5XUbYYNSuc2rjwwVQ25eMoI0Avm+CyNpbaJ8Afmn2i02H+ERqlUqAt+m/RTZ4XMNMtoM+z8VdTLnECwHqndVO5vxRGFpucdA3if0VtHVdmRSo03VXtbLYyuMZi4zZpKMdtJ9QN7yWGJLBoDwkxmXHbReWtptALqbHFzuZMNnr4l1tNz3YXuadPI5paJBkQBBYCQfFciM09brp4/G3mfU47z1sTtXaGENFtNo/n2JqOc5rZn3QPabuj9Fyld1bOGikaoJEZWk+gWx/0ig7xPfUdUpgMeHHO1xMgMpu35QCDaLa3C08HhH5Q2m0wZAc42IF2ggDUAnxaaebylvbLDKY9QBRa8Eh7XMPsAVJGsxl3xLpt1WT2r2VTw7WNNR+JqE3p1Huy9Q2coaOd7roMTgalIPrF3eub4yDdz3jc0nQTHUdV5jj8bVqVi+sT3hImRBHC24Iir0m7bT6biO5ZTI3ZYIVrO0dTeG+i6Ha9JlXZ9NxDXVKVQZjHjbRcHSAd4nJ6ricRh8riL2O9K6E23m9p3D3Wq3/xXUGgb6SubZT1VtOieR8wp6HboW9ra2oLR/lCar2ic/8AtKdJ06F1NvHjY7lj06Lo9klHYLYdWoC4MAaNS5zWt85IRuKmO7pN21Q6AGkAe7mcWeTXT80NVo0KguCxxPtA5R0AjL8lF2FE2MHdwW12X2NSr16TKznQ8mzQBo0uAknflIsFGOeN8Onk+n5OOfdNyf393M1NgPmWEVWi/hBzAcSzWOYkdEPhHd3VY9ozZXBxEXIaZPSwXV0MO4Yl1OmHNvDQ1xGU7uq18FgqZxDTUZ3eJZMnw91UkQc40BIJ8XO63nxXJnJ5xcftzblTFOa2AGgnIxu8ne7idy2ti4FmGpZqpAJ9o6kncxoFz5b0XR2fTGJqnIGEvcGh/hDGh0NAzbzHksra+IFJ7qlQ5o8LIJjTSmDpO8xbqqsRBe2dvGnTzEQT/Z0+fF8anjw0HFcDVqlxLnElzjJJU8XinVHF7zJOg3AbgOSoUmRTJ0yASSdJPYejYXEMd7LmnoRPojWMXmBdfnK77s0SabZk668FheLU27sL6mzTaiaai6jaQs12KfpMdFlJsstwZtPGCm0k+J3ut58+AXAY11Rzi55kkzy8l1bqc636qipgwdQrk0nblqL731W7RdmaLblDEbGB0MJ8Pg6rbSCOcpZY78NePkk6q2lMGx9Fo4GiY6nzROz9lZh4nEdF0Wzdnsp3Ek8TeOiJhavLnxk6Z+1cKWUKQaAHyYsD4i0ugzrOTL/mUdl7YqHCtpF8Zczi4eFzWm5EjUkz0Adyg7tDeg4zGUscOrXgj75rCwLP5TzE3Mx1j6D4rpw6jy+W+rPXy29o1GUmCdAym9x95oqAxbSxy2A9466Irs3tOm2nVcTIBL3VDGQtLgA0mYkEi1joIsobbwgq06FZoIFak6g4HXQhk+gXnr8I5lOfzWIiRzlG4cjqO0faMZmtpGRnc7NuytaMwib+1HULn8fsiKBxDye8e8GOTtB6Lc7HdlH12tqV7YcS4N0fUILhHJgmZ3yodv6gc1tOhcMqPlrfE4ZGtgkDRvjIniFNvwuMTC47u292fESDmi8AiC13lErMdhXOqZQWgOBIc85W5QDfMd3hiV0+z+xGJqjvKDhSp1A4NNYuZUc0thwc1oMA3ETpquqwvZqrRwrqLa4NQgsL3tccrHD2aTc3hAk/G17Z5ZSLnhwODweHoNpvxTDU70AtY1x8Lcol7ssA+Im0yOe7UpUsHWblFJjDaA12V4DpAlzrPcIBgzF7ldXW2GTS7sdyw5S0ltGWQSCSxhMT4Qb7wDuXNs7DOaL1iXAiPAC2P8TTr671nc58nJPdkHYjDPcVmvvEP8DpzEWOhB3Gd63tgbOIYWVGN8RiHXBjdEwSI36KGF2Q6iAAWPyh4M5ml+ZwjO02sBAvvK2qWGY5pbAIIgjWQZJub7zdOckLVjh9q4ctqv0ID3eyAAANwi3ojsDVo06by8udiDk7oNFqRa4Ozvcfe4NA3XN1u7c2cQwupUWkgT4LE9GmREcLriWDvHAN9okzmkEGd86aouON7dXFz8smpdzc693RbCxGSqazxLWk5nDXM/2Q0bzfTgr9vY5vc967LmfApwBYAkgO3zc9MpVmLFPD4doa4HxMfJJ8bgIlg1DYOu+AVyG1cSXPAgBrSTA0zOgn6BVjbjfTS5vRnj+pjNXff+OxxW1jW2c6pDj3IDnNbEvYDA8RuA0i/ReVY/GPrPL6hk7gNANzWjcF6f8AhxRzsq03ew9lQEbiDlEfNeV16Ra5zTq0lvmDH0XVZ9krzJlvkyx+P5VlIqUQoqGhJJJIBJJJIDbobEgy94jkuu2Q4CALALKx2z5xVTc0ZQAOOUSui2fggAFhycvqmo9THGTHqaa+WWrEqU/Eeq38tlk4hvjKjDyy5PAbIlkV+RSyrVgG7tTZRV4arGNQNpYdsI+nUKHphEsamkPtvxYd8cj6OBQvZioDmb0I6Hf8vVbPchzSDoQR6rlcNTfQrRvaYA/M0+7+i0x7mnPy9ZTJ3mJoThDH93VY4dAucwODLsUKRAyZ21JIJGWcxBgb4gdV2Ox3d5TfkBc0tuIMiQRfnbRXP2aXsFAENptyuqG+efaAYd1xE8FGV1Fxl0BUxTC3DPFKm14ZmDXH+W1ogtJgEyI9DotjAbNoYfN3VMBzjLnCZJOskkmL6c0VSa1jQxjQxgEADXr1PFVn4XXPln8NJEatUu16Icifu8QriP3/AFP6KJG714fuotPQfu5VT2fUfBF/Q/W/yTOpyNx5Hr8NFJ6Z78MDYiUHidkgQRb+nUem5a3dwbyOunHUJOHH13XE3S1FOYf3tN0ky3ju36hYG39guquNfDXebvYN5i76fE8W+i9C7sGx+7LMxOznUyH0rR7u7y4HkiXLC7h9V5MHFx8UyLAn5FQrAkydSST9V13bDZsuFdsZatjG6pF5/qiesrnnUCQONx8CB8/gt5lPMF3Z2678M3+J4P5IHTwfuvLdtf8AmK//AM1X/uOXpvZYd09jzIBLhO6CAPhAXnna7DGljcUw6ivUPk5xcPgV2zKXin7vPmNnPlb7yMeJSyJkpUNiypZU4clmQZQknzpkdh6Pg6Rc4uOrnE+pXQYanCoweFhGyuCPWyqxxsgSySSr6j07WWWvHO3NzXoO6mq3NRTgqXhaudTCkxM5SYg19NFU3IVhVrSnCaFJAbawTXwZh24/SUTRep45pLDAktuOo3eadvXQkluqo7P4tzHhp/MJDjlDiNL8V3NDENLYaTm1fNndCF50alOowNeDI0LbuA3dfrC06rq1IZ4NVtmty+ENG8mATKi545z7vyMvp8sL9v4v8V2PE7xH6KJG7gBruJ+9Fz2A7TtcQx4OYxpeOpAR1PbVFwd4xOY256D0ssbhfbsdy6ymh7jy3yB8PVQc773xuVVOu0yQ4O00I3q9rdxHX/keahRsnXy4/f1U8vD75fFOflp9/em9S+n35/sgIZfldU1G8rb/AF/4V5MffJUVrA7geJi4CAra30Onw+/NW1GyPv74IE7UpNJBqAkfl8U8vDKm7aLdRTqu/ppvM81Uxt9k3KfLNxOEac9MjwVZnhmGhHz8lxlDZ57xzSLgw4cwb/6Su2xlR7hIo1gRBk0yIjXnxVTTTJqPaCHVLwWlty0TAIEiZNk8eLKdWdCcsniuZpeFzLkxmhosCS6QIg3t8SuR/FNgG0qxAjMKbiOfdgH/AErpu0excWDRfSacrqkEjVg/M6DYQJ/5XF9uNpDEY2tUbdshgPEMaGz6gro45YnOysAhNClCULVmhCSlCUICKSlCSA9vdZD1KkJ61RPRwpN3acP1XDjja9LPORDDMLjJ0RhaphqTguiSRy5Zbuw1QKhwRLmqOVNKgU1IU0Q1isyJ6AdtNTaxWFIOSJbSarw5Cd4l3iCA7VwZBfWpuh+Vu6bNMugbzG7fC3dm7bY1z6TmuaGkfzNaZztBaTF2AyIJtumbIJpzW4/P6dVKpgm1WkGBUa3LmcDenfwvLYc2JNxaDcEGFhnNeHVhnM56c/z8eG5tDZtGq3xstMEix8+Kzh2baHF1N0GMuUjwwNJjpMwsjEU8RhmUhSa+pUeHNcG5qlIgf2bi+B/MFrxcWMwCtzYeONRjX1Htc9zfFka4AR194aO06WWe+zy48scNzLeP9/4oqbFcfymOFiFA7Ort9l1QdKjvKLro305M7+Prr6pmW42Wlzt8uSYSeHOdzixo+rPMg/EjqrmUsVaatSejOJ5Log5PP38Pqls7GIMJVcIc+qf80fJPT2GzVzcx4vJcfittxUQfv5KvXU/pxRh8MGRlAEcA0fSUQ5pOvxLj9UwKsD7a+XOOKcyouMgGvsxj4cSWu4scWuHXisTtdjxg6VI1ahIe4gE5s1hIMNabC1+YXWUm5nch8VRtjYlHEx3zA/LMTunWPQei6cM7GeXHjl5eTdqe3feUTRw7nHN7TyC0NtcMBAM/KV50aRX0DX/DzBu/u46EhAVvwuwp0Lx5oU8MNMqOU8F7PW/Cel7tVw9EDW/CU+7V9QgPJUpXp1X8Kqw0qNPkUFV/DPFDQsKZPPpTLuT+HWL/ACt9UkB3GGwcXdcorKrSokLGTTe3flUQoOariFFwTIOQowrnBRDUwYBIuTuKoeUyJz1AuVbnJgpC3MpBQaFYxqAmi8PiYIzdM0Tbg7fHP91Qymrmt+/0/RK4+ot6a7MSAJnLO8XYZOp3fJPTosa81Gsb4vaLDEuNs5YTE6XubLDY1zL0zAOo1YfI6fDzRWHxzD7TS039gy0+Qv5wufLHXlpL8NbvwN5aJiSDl13Tu5KTMdTdJFRljlJkCHRMdeSBo4tpHheLc0n0muDgQ0hxkxaSBEmOQS0Jr3aXei9xxNxaRvVrXyPisc4VjjJbfqf8HPX+W30RVOiGtDYs0QJ5m6YuhveffO6r7z7363VbXRy6c7qTXndA+aqRG1jQTrpzRFNk3mfkqg4b9EzsTub6rTHFNo8OiGjU/AIiEJs+nq4o6FtISEJEKUJ0whCaFYoFMIkKBYrITIJVkTKxJAcYEwCcBShZ6aIEKMKwqtyYQLUi1WgJnBBBKgQ1Qo2o1C1GpGFJU2BPkTgJBYxqLosQ9NGUimVXNYpNpzZOHKOfehKLmRcW57v8w4qt9MbxHMXb+3Uq59aZjwu+HWOCp72NfD/p8vsIpSm7gkWII3BwDh5FVNwcOLouW5bOPGZAOhRDsp1seIkH11TOZcEPdAm1iDIgTvtrqouEvsuZ2e4duHNvFUs3Lc30InreeoCNoTEEuOupO8z8NyGyP/8Ac4+6N+aPSW//AF5oiiDF3Sb3gcbDyS/Tiss78iqdSPuVcyshBYBWMcrmMZ2iblX0ggxUWhsunmcOAuVRNmgyGgKadJUaJTpJIBimSKUoBlEp0xTJFJJJAcc1OogqShZiowpwkAgIqJVhCbKgKHhUPaiy1QLEAKaaj3aLLEgxIbDhitarA1LKgke8TGqovYhqkoA1lfpa6tcfKfQrCqViCicLtEaOhG03FpOw/Dw9NPTT4KD6Lh7JaTI1B0m9wdY5J2Pn2THI3HpwTmq4CwBPCYn9EFFP8zg3U7zpIj6/DqiKWbKJAmT0TyfyyJ3EaQL/ABPorGTlBLSPNCvbwYNlXRw+wmDFY2jePhqT0CCQp0ySun2dRytvqUNs7Zwb4nCOA+p5rSCcCSZJMqMkimToCJTJ0xKAZRJSJUHFBHlMoSkmHIgqwKppUwoUmnATBTlBowkpQnQSshRyq4hRKDV5E2VWwnAQFWRLKrwxLIggpYqn0Vod2kKSAw6+DlA1MCQupNBR/hErBtzNMvb+/wBDuRdLGu3z8D+63P4AcFY3Zw4JapMynj3cB6FE0arzo0eYK06WzhwR+HwYG5PRM7C4N7tTA4BbWDwbWaC/HU+qtp0wFanIClOEySo01FJJAJJKUxQDFQlO4qBKATiq3OSLlW8pkYuSVZKdIOWarWpklJrAptSSQZ04SSUgioJJIoiQUgmSQFoTpJKiSCkEkkA6mxJJAWK2mEkkAUxEsTJJhMJ06SYJIJJIB0kkkEZMU6SIFblWUkkBW5VOTpJhUUkkkE//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896" y="2089708"/>
            <a:ext cx="1524000" cy="203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563307"/>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4495800" y="4305536"/>
            <a:ext cx="535488" cy="13332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657600" y="5781764"/>
            <a:ext cx="1905000" cy="4666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371600" y="3581400"/>
            <a:ext cx="304800" cy="8788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935162"/>
          </a:xfrm>
        </p:spPr>
        <p:txBody>
          <a:bodyPr>
            <a:normAutofit fontScale="90000"/>
          </a:bodyPr>
          <a:lstStyle/>
          <a:p>
            <a:pPr algn="l"/>
            <a:r>
              <a:rPr lang="en-US" dirty="0" smtClean="0"/>
              <a:t/>
            </a:r>
            <a:br>
              <a:rPr lang="en-US" dirty="0" smtClean="0"/>
            </a:br>
            <a:r>
              <a:rPr lang="en-US" dirty="0" smtClean="0"/>
              <a:t>Stage one- continued: Mixing ingredients                             		    together:</a:t>
            </a:r>
            <a:br>
              <a:rPr lang="en-US" dirty="0" smtClean="0"/>
            </a:br>
            <a:r>
              <a:rPr lang="en-US" dirty="0" smtClean="0"/>
              <a:t> </a:t>
            </a:r>
            <a:br>
              <a:rPr lang="en-US" dirty="0" smtClean="0"/>
            </a:br>
            <a:r>
              <a:rPr lang="en-US" dirty="0" smtClean="0"/>
              <a:t>	Mix at lower speed.</a:t>
            </a:r>
            <a:br>
              <a:rPr lang="en-US" dirty="0" smtClean="0"/>
            </a:br>
            <a:endParaRPr lang="en-US" dirty="0"/>
          </a:p>
        </p:txBody>
      </p:sp>
      <p:pic>
        <p:nvPicPr>
          <p:cNvPr id="3" name="Picture 2" descr="http://3.bp.blogspot.com/_4NB4J8VeGB8/TIfkOqvXJaI/AAAAAAAAAC0/cljQs1Qih_M/s400/Bread+8.JPG"/>
          <p:cNvPicPr>
            <a:picLocks noChangeAspect="1" noChangeArrowheads="1"/>
          </p:cNvPicPr>
          <p:nvPr/>
        </p:nvPicPr>
        <p:blipFill>
          <a:blip r:embed="rId2" cstate="print"/>
          <a:srcRect/>
          <a:stretch>
            <a:fillRect/>
          </a:stretch>
        </p:blipFill>
        <p:spPr bwMode="auto">
          <a:xfrm>
            <a:off x="1600200" y="2743200"/>
            <a:ext cx="5080000" cy="3810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250</TotalTime>
  <Words>573</Words>
  <Application>Microsoft Office PowerPoint</Application>
  <PresentationFormat>On-screen Show (4:3)</PresentationFormat>
  <Paragraphs>87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Gluten in Bread Making &amp; Cool Rise Baking</vt:lpstr>
      <vt:lpstr>PowerPoint Presentation</vt:lpstr>
      <vt:lpstr>Leavening Agents</vt:lpstr>
      <vt:lpstr>How to Knead Dough</vt:lpstr>
      <vt:lpstr>Steps to Kneading</vt:lpstr>
      <vt:lpstr>Kneading by hand</vt:lpstr>
      <vt:lpstr>Machine Kneading</vt:lpstr>
      <vt:lpstr>Stage one- mixing ingredients together. Mix at lower speed.</vt:lpstr>
      <vt:lpstr> Stage one- continued: Mixing ingredients                                   together:    Mix at lower speed. </vt:lpstr>
      <vt:lpstr>Step Two Mixing to Right Consistency</vt:lpstr>
      <vt:lpstr>Step Three Monitoring Dough</vt:lpstr>
      <vt:lpstr>Storing dough in cool rise method</vt:lpstr>
      <vt:lpstr>2nd Day Whole Wheat Pizza</vt:lpstr>
      <vt:lpstr> Whole Wheat Pizza-step two</vt:lpstr>
      <vt:lpstr>Add base either white or red.</vt:lpstr>
      <vt:lpstr>Toppings- must have at least one green veggie!</vt:lpstr>
      <vt:lpstr>Baking</vt:lpstr>
      <vt:lpstr>Baking </vt:lpstr>
      <vt:lpstr>References</vt:lpstr>
      <vt:lpstr>  Teaching Standards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vbaglien</dc:creator>
  <cp:lastModifiedBy>Baglien, Vivian</cp:lastModifiedBy>
  <cp:revision>11</cp:revision>
  <dcterms:created xsi:type="dcterms:W3CDTF">2011-02-11T20:07:42Z</dcterms:created>
  <dcterms:modified xsi:type="dcterms:W3CDTF">2014-04-14T22:23:03Z</dcterms:modified>
</cp:coreProperties>
</file>