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4" r:id="rId3"/>
  </p:sldMasterIdLst>
  <p:notesMasterIdLst>
    <p:notesMasterId r:id="rId14"/>
  </p:notesMasterIdLst>
  <p:sldIdLst>
    <p:sldId id="257" r:id="rId4"/>
    <p:sldId id="258" r:id="rId5"/>
    <p:sldId id="259" r:id="rId6"/>
    <p:sldId id="260" r:id="rId7"/>
    <p:sldId id="264" r:id="rId8"/>
    <p:sldId id="265" r:id="rId9"/>
    <p:sldId id="266" r:id="rId10"/>
    <p:sldId id="267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D80D4-2A0D-41C6-A151-55977F6F498A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B7136D-DD47-423B-84E8-92FDF91C87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chemeClr val="dk1"/>
                </a:solidFill>
              </a:rPr>
              <a:t>Collections TE 205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Collections TE 205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Shape 157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  <p:sp>
        <p:nvSpPr>
          <p:cNvPr id="273411" name="Shape 158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Shape 178"/>
          <p:cNvSpPr>
            <a:spLocks noGrp="1" noRot="1" noChangeAspect="1" noTextEdit="1"/>
          </p:cNvSpPr>
          <p:nvPr>
            <p:ph type="sldImg" idx="2"/>
          </p:nvPr>
        </p:nvSpPr>
        <p:spPr bwMode="auto">
          <a:custGeom>
            <a:avLst/>
            <a:gdLst>
              <a:gd name="T0" fmla="*/ 0 w 120000"/>
              <a:gd name="T1" fmla="*/ 0 h 120000"/>
              <a:gd name="T2" fmla="*/ 2147483647 w 120000"/>
              <a:gd name="T3" fmla="*/ 0 h 120000"/>
              <a:gd name="T4" fmla="*/ 2147483647 w 120000"/>
              <a:gd name="T5" fmla="*/ 2147483647 h 120000"/>
              <a:gd name="T6" fmla="*/ 0 w 120000"/>
              <a:gd name="T7" fmla="*/ 2147483647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solidFill>
              <a:srgbClr val="000000"/>
            </a:solidFill>
            <a:round/>
            <a:headEnd/>
            <a:tailEnd/>
          </a:ln>
        </p:spPr>
      </p:sp>
      <p:sp>
        <p:nvSpPr>
          <p:cNvPr id="274435" name="Shape 179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11B7D-4965-43EC-AE6C-6D79B2D02B58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5965-4DEE-43F6-82B1-54DFAE4D1B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11B7D-4965-43EC-AE6C-6D79B2D02B58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5965-4DEE-43F6-82B1-54DFAE4D1B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11B7D-4965-43EC-AE6C-6D79B2D02B58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5965-4DEE-43F6-82B1-54DFAE4D1B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0D616-03BC-4E2E-A171-DDBCA5FCF2C9}" type="datetimeFigureOut">
              <a:rPr lang="en-US"/>
              <a:pPr>
                <a:defRPr/>
              </a:pPr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EB13F-8FA7-4F6F-ABB1-F661141543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7A007-EF37-42A4-BF78-E55C4F7CEE2B}" type="datetimeFigureOut">
              <a:rPr lang="en-US"/>
              <a:pPr>
                <a:defRPr/>
              </a:pPr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2FB21-67F6-4D38-864F-681ED986AD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D8E7A-108B-4A3B-8AFB-1FDF2A070D1D}" type="datetimeFigureOut">
              <a:rPr lang="en-US"/>
              <a:pPr>
                <a:defRPr/>
              </a:pPr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7667F-8936-49A8-811E-0624298927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CFE33-B866-4C04-B5EB-A7F6B4BBD9F5}" type="datetimeFigureOut">
              <a:rPr lang="en-US"/>
              <a:pPr>
                <a:defRPr/>
              </a:pPr>
              <a:t>2/12/2015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A92E-8EA4-4F11-A127-14A5843A8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0617C-8E37-4F0C-9490-EE343678CC82}" type="datetimeFigureOut">
              <a:rPr lang="en-US"/>
              <a:pPr>
                <a:defRPr/>
              </a:pPr>
              <a:t>2/12/2015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9BE2B-7263-471C-9B40-575C6C62E8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D291A-E936-4356-AA21-A367E6CCBAB6}" type="datetimeFigureOut">
              <a:rPr lang="en-US"/>
              <a:pPr>
                <a:defRPr/>
              </a:pPr>
              <a:t>2/12/2015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197D7-FD0D-4293-8F9E-678884A461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874E7-0FF9-4A47-8D44-A72732E2583D}" type="datetimeFigureOut">
              <a:rPr lang="en-US"/>
              <a:pPr>
                <a:defRPr/>
              </a:pPr>
              <a:t>2/12/2015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F4AC7-3D8E-4F40-A63B-6072448CF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CC43E-5BFD-4F01-A2C1-76D62DBF21A5}" type="datetimeFigureOut">
              <a:rPr lang="en-US"/>
              <a:pPr>
                <a:defRPr/>
              </a:pPr>
              <a:t>2/12/2015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55C20-0B28-4CB7-9DE4-2754C96F15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11B7D-4965-43EC-AE6C-6D79B2D02B58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5965-4DEE-43F6-82B1-54DFAE4D1B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DC488-CB94-4254-A350-043E0D49181D}" type="datetimeFigureOut">
              <a:rPr lang="en-US"/>
              <a:pPr>
                <a:defRPr/>
              </a:pPr>
              <a:t>2/12/2015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52CF8-F7A6-4DFE-98E8-BE636797DA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DC555-5D5F-47ED-8A24-8D31B1B963C8}" type="datetimeFigureOut">
              <a:rPr lang="en-US"/>
              <a:pPr>
                <a:defRPr/>
              </a:pPr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21BB0-7CFC-463A-99AF-E6287FD518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9F59C-7F37-4F48-83CE-5A4F77D991E9}" type="datetimeFigureOut">
              <a:rPr lang="en-US"/>
              <a:pPr>
                <a:defRPr/>
              </a:pPr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766F4-A55B-45ED-9C13-3E3A0C882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99"/>
          </a:xfrm>
          <a:prstGeom prst="rect">
            <a:avLst/>
          </a:prstGeom>
        </p:spPr>
        <p:txBody>
          <a:bodyPr lIns="91425" tIns="91425" rIns="91425" bIns="91425"/>
          <a:lstStyle>
            <a:lvl1pPr rtl="0">
              <a:defRPr/>
            </a:lvl1pPr>
            <a:lvl2pPr indent="457200" rtl="0">
              <a:defRPr/>
            </a:lvl2pPr>
            <a:lvl3pPr indent="914400" rtl="0">
              <a:defRPr/>
            </a:lvl3pPr>
            <a:lvl4pPr indent="1371600"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3994500" cy="4967599"/>
          </a:xfrm>
          <a:prstGeom prst="rect">
            <a:avLst/>
          </a:prstGeom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2"/>
          </p:nvPr>
        </p:nvSpPr>
        <p:spPr>
          <a:xfrm>
            <a:off x="4692273" y="1600202"/>
            <a:ext cx="3994500" cy="4967599"/>
          </a:xfrm>
          <a:prstGeom prst="rect">
            <a:avLst/>
          </a:prstGeom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5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685800" y="3786738"/>
            <a:ext cx="7772400" cy="1046316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56792" y="6333133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fld id="{00000000-1234-1234-1234-123412341234}" type="slidenum">
              <a:rPr lang="en">
                <a:solidFill>
                  <a:srgbClr val="000000"/>
                </a:solidFill>
              </a:rPr>
              <a:pPr/>
              <a:t>‹#›</a:t>
            </a:fld>
            <a:endParaRPr lang="e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3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2" y="6333133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fld id="{00000000-1234-1234-1234-123412341234}" type="slidenum">
              <a:rPr lang="en">
                <a:solidFill>
                  <a:srgbClr val="000000"/>
                </a:solidFill>
              </a:rPr>
              <a:pPr/>
              <a:t>‹#›</a:t>
            </a:fld>
            <a:endParaRPr lang="e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1" y="1600200"/>
            <a:ext cx="3994525" cy="4967573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92274" y="1600200"/>
            <a:ext cx="3994525" cy="4967573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2" y="6333133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fld id="{00000000-1234-1234-1234-123412341234}" type="slidenum">
              <a:rPr lang="en">
                <a:solidFill>
                  <a:srgbClr val="000000"/>
                </a:solidFill>
              </a:rPr>
              <a:pPr/>
              <a:t>‹#›</a:t>
            </a:fld>
            <a:endParaRPr lang="e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2" y="6333133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fld id="{00000000-1234-1234-1234-123412341234}" type="slidenum">
              <a:rPr lang="en">
                <a:solidFill>
                  <a:srgbClr val="000000"/>
                </a:solidFill>
              </a:rPr>
              <a:pPr/>
              <a:t>‹#›</a:t>
            </a:fld>
            <a:endParaRPr lang="e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5875079"/>
            <a:ext cx="8229600" cy="692693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2" y="6333133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fld id="{00000000-1234-1234-1234-123412341234}" type="slidenum">
              <a:rPr lang="en">
                <a:solidFill>
                  <a:srgbClr val="000000"/>
                </a:solidFill>
              </a:rPr>
              <a:pPr/>
              <a:t>‹#›</a:t>
            </a:fld>
            <a:endParaRPr lang="e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11B7D-4965-43EC-AE6C-6D79B2D02B58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5965-4DEE-43F6-82B1-54DFAE4D1B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92" y="6333133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fld id="{00000000-1234-1234-1234-123412341234}" type="slidenum">
              <a:rPr lang="en">
                <a:solidFill>
                  <a:srgbClr val="000000"/>
                </a:solidFill>
              </a:rPr>
              <a:pPr/>
              <a:t>‹#›</a:t>
            </a:fld>
            <a:endParaRPr lang="e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11B7D-4965-43EC-AE6C-6D79B2D02B58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5965-4DEE-43F6-82B1-54DFAE4D1B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11B7D-4965-43EC-AE6C-6D79B2D02B58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5965-4DEE-43F6-82B1-54DFAE4D1B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11B7D-4965-43EC-AE6C-6D79B2D02B58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5965-4DEE-43F6-82B1-54DFAE4D1B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11B7D-4965-43EC-AE6C-6D79B2D02B58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5965-4DEE-43F6-82B1-54DFAE4D1B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11B7D-4965-43EC-AE6C-6D79B2D02B58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5965-4DEE-43F6-82B1-54DFAE4D1B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11B7D-4965-43EC-AE6C-6D79B2D02B58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15965-4DEE-43F6-82B1-54DFAE4D1B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11B7D-4965-43EC-AE6C-6D79B2D02B58}" type="datetimeFigureOut">
              <a:rPr lang="en-US" smtClean="0"/>
              <a:pPr/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15965-4DEE-43F6-82B1-54DFAE4D1B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EAA9DFC8-F267-4A01-8682-548C9F06F23E}" type="datetimeFigureOut">
              <a:rPr lang="en-US"/>
              <a:pPr>
                <a:defRPr/>
              </a:pPr>
              <a:t>2/12/2015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B3B61996-46C2-48B4-A3C8-3620C5ED7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2" y="6333133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fld id="{00000000-1234-1234-1234-123412341234}" type="slidenum">
              <a:rPr lang="en" kern="0">
                <a:solidFill>
                  <a:srgbClr val="000000"/>
                </a:solidFill>
                <a:cs typeface="Arial"/>
                <a:sym typeface="Arial"/>
              </a:rPr>
              <a:pPr/>
              <a:t>‹#›</a:t>
            </a:fld>
            <a:endParaRPr lang="en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latin typeface="Bell MT" pitchFamily="18" charset="0"/>
              </a:rPr>
              <a:t>Thursday – February 12, 2015</a:t>
            </a: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en-US" b="1" u="sng" dirty="0" smtClean="0">
                <a:solidFill>
                  <a:srgbClr val="003399"/>
                </a:solidFill>
                <a:latin typeface="Bell MT" pitchFamily="18" charset="0"/>
              </a:rPr>
              <a:t>Entry Task</a:t>
            </a:r>
          </a:p>
          <a:p>
            <a:pPr marL="0" indent="0" eaLnBrk="1" hangingPunct="1"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rgbClr val="003399"/>
                </a:solidFill>
                <a:latin typeface="Bell MT" pitchFamily="18" charset="0"/>
              </a:rPr>
              <a:t>Pick up a handout from the stool</a:t>
            </a:r>
          </a:p>
          <a:p>
            <a:pPr marL="0" indent="0" eaLnBrk="1" hangingPunct="1"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rgbClr val="003399"/>
                </a:solidFill>
                <a:latin typeface="Bell MT" pitchFamily="18" charset="0"/>
              </a:rPr>
              <a:t>When finished with Act 1.5 </a:t>
            </a:r>
            <a:r>
              <a:rPr lang="en-US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itchFamily="18" charset="0"/>
              </a:rPr>
              <a:t>OPEN BOOK </a:t>
            </a:r>
            <a:r>
              <a:rPr lang="en-US" dirty="0" smtClean="0">
                <a:solidFill>
                  <a:srgbClr val="003399"/>
                </a:solidFill>
                <a:latin typeface="Bell MT" pitchFamily="18" charset="0"/>
              </a:rPr>
              <a:t>Quiz</a:t>
            </a:r>
          </a:p>
          <a:p>
            <a:pPr marL="914400" lvl="1" indent="-514350"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003399"/>
                </a:solidFill>
                <a:latin typeface="Bell MT" pitchFamily="18" charset="0"/>
              </a:rPr>
              <a:t>Silent reading</a:t>
            </a:r>
          </a:p>
          <a:p>
            <a:pPr marL="914400" lvl="1" indent="-514350"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003399"/>
                </a:solidFill>
                <a:latin typeface="Bell MT" pitchFamily="18" charset="0"/>
              </a:rPr>
              <a:t>Daily edits </a:t>
            </a:r>
            <a:endParaRPr lang="en-US" dirty="0" smtClean="0">
              <a:solidFill>
                <a:srgbClr val="003399"/>
              </a:solidFill>
              <a:latin typeface="Bell MT" pitchFamily="18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b="1" u="sng" dirty="0" smtClean="0">
                <a:solidFill>
                  <a:srgbClr val="C00000"/>
                </a:solidFill>
                <a:latin typeface="Bell MT" pitchFamily="18" charset="0"/>
              </a:rPr>
              <a:t>Agenda </a:t>
            </a:r>
          </a:p>
          <a:p>
            <a:pPr marL="514350" indent="-514350">
              <a:defRPr/>
            </a:pPr>
            <a:r>
              <a:rPr lang="en-US" dirty="0" smtClean="0">
                <a:solidFill>
                  <a:srgbClr val="C00000"/>
                </a:solidFill>
                <a:latin typeface="Bell MT" pitchFamily="18" charset="0"/>
              </a:rPr>
              <a:t>Daily Edits </a:t>
            </a:r>
          </a:p>
          <a:p>
            <a:pPr marL="514350" indent="-514350">
              <a:defRPr/>
            </a:pPr>
            <a:r>
              <a:rPr lang="en-US" dirty="0" smtClean="0">
                <a:solidFill>
                  <a:srgbClr val="C00000"/>
                </a:solidFill>
                <a:latin typeface="Bell MT" pitchFamily="18" charset="0"/>
              </a:rPr>
              <a:t>Correct Act </a:t>
            </a:r>
            <a:r>
              <a:rPr lang="en-US" dirty="0" smtClean="0">
                <a:solidFill>
                  <a:srgbClr val="C00000"/>
                </a:solidFill>
                <a:latin typeface="Bell MT" pitchFamily="18" charset="0"/>
              </a:rPr>
              <a:t>1.5 Open </a:t>
            </a:r>
            <a:r>
              <a:rPr lang="en-US" dirty="0" smtClean="0">
                <a:solidFill>
                  <a:srgbClr val="C00000"/>
                </a:solidFill>
                <a:latin typeface="Bell MT" pitchFamily="18" charset="0"/>
              </a:rPr>
              <a:t>Book Quiz</a:t>
            </a:r>
            <a:endParaRPr lang="en-US" dirty="0" smtClean="0">
              <a:solidFill>
                <a:srgbClr val="C00000"/>
              </a:solidFill>
              <a:latin typeface="Bell MT" pitchFamily="18" charset="0"/>
            </a:endParaRPr>
          </a:p>
          <a:p>
            <a:pPr marL="514350" indent="-514350">
              <a:defRPr/>
            </a:pPr>
            <a:r>
              <a:rPr lang="en-US" dirty="0" smtClean="0">
                <a:solidFill>
                  <a:srgbClr val="C00000"/>
                </a:solidFill>
                <a:latin typeface="Bell MT" pitchFamily="18" charset="0"/>
              </a:rPr>
              <a:t>Review </a:t>
            </a:r>
            <a:r>
              <a:rPr lang="en-US" dirty="0" smtClean="0">
                <a:solidFill>
                  <a:srgbClr val="C00000"/>
                </a:solidFill>
                <a:latin typeface="Bell MT" pitchFamily="18" charset="0"/>
              </a:rPr>
              <a:t>Act 1</a:t>
            </a:r>
          </a:p>
          <a:p>
            <a:pPr marL="514350" indent="-514350">
              <a:defRPr/>
            </a:pPr>
            <a:r>
              <a:rPr lang="en-US" dirty="0" smtClean="0">
                <a:solidFill>
                  <a:srgbClr val="C00000"/>
                </a:solidFill>
                <a:latin typeface="Bell MT" pitchFamily="18" charset="0"/>
              </a:rPr>
              <a:t>Paradox</a:t>
            </a:r>
          </a:p>
          <a:p>
            <a:pPr marL="514350" indent="-514350">
              <a:defRPr/>
            </a:pPr>
            <a:r>
              <a:rPr lang="en-US" dirty="0" smtClean="0">
                <a:solidFill>
                  <a:srgbClr val="C00000"/>
                </a:solidFill>
                <a:latin typeface="Bell MT" pitchFamily="18" charset="0"/>
              </a:rPr>
              <a:t>Romeo and Juliet’s</a:t>
            </a:r>
            <a:r>
              <a:rPr lang="en-US" dirty="0" smtClean="0">
                <a:solidFill>
                  <a:srgbClr val="C00000"/>
                </a:solidFill>
                <a:latin typeface="Bell MT" pitchFamily="18" charset="0"/>
              </a:rPr>
              <a:t> personalities </a:t>
            </a:r>
            <a:endParaRPr lang="en-US" b="1" u="sng" dirty="0" smtClean="0">
              <a:solidFill>
                <a:srgbClr val="6600CC"/>
              </a:solidFill>
              <a:latin typeface="Bell MT" pitchFamily="18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b="1" u="sng" dirty="0" smtClean="0">
                <a:solidFill>
                  <a:srgbClr val="6600CC"/>
                </a:solidFill>
                <a:latin typeface="Bell MT" pitchFamily="18" charset="0"/>
              </a:rPr>
              <a:t>Homework: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US" dirty="0" smtClean="0">
                <a:solidFill>
                  <a:srgbClr val="6600CC"/>
                </a:solidFill>
                <a:latin typeface="Bell MT" pitchFamily="18" charset="0"/>
              </a:rPr>
              <a:t>Tomorrow is the LAST DAY to turn in expository essay!!!!</a:t>
            </a:r>
            <a:endParaRPr lang="en-US" dirty="0" smtClean="0">
              <a:solidFill>
                <a:srgbClr val="C00000"/>
              </a:solidFill>
              <a:latin typeface="Bell MT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hape 175"/>
          <p:cNvSpPr>
            <a:spLocks noGrp="1"/>
          </p:cNvSpPr>
          <p:nvPr>
            <p:ph type="body" idx="1"/>
          </p:nvPr>
        </p:nvSpPr>
        <p:spPr>
          <a:xfrm>
            <a:off x="0" y="228600"/>
            <a:ext cx="9144000" cy="6858000"/>
          </a:xfrm>
        </p:spPr>
        <p:txBody>
          <a:bodyPr/>
          <a:lstStyle/>
          <a:p>
            <a:pPr marL="514350" indent="-514350">
              <a:buFont typeface="+mj-lt"/>
              <a:buAutoNum type="arabicPeriod" startAt="5"/>
              <a:defRPr/>
            </a:pPr>
            <a:r>
              <a:rPr lang="en-US" dirty="0" smtClean="0">
                <a:solidFill>
                  <a:srgbClr val="660066"/>
                </a:solidFill>
              </a:rPr>
              <a:t>On page 67-What does Romeo talk about before kissing Juliet?</a:t>
            </a:r>
          </a:p>
          <a:p>
            <a:pPr marL="914400" lvl="1" indent="-514350">
              <a:buFont typeface="Wingdings" pitchFamily="2" charset="2"/>
              <a:buChar char="ü"/>
              <a:defRPr/>
            </a:pPr>
            <a:r>
              <a:rPr lang="en-US" dirty="0" smtClean="0">
                <a:solidFill>
                  <a:srgbClr val="660066"/>
                </a:solidFill>
              </a:rPr>
              <a:t>Compares her lips to pilgrims.</a:t>
            </a:r>
          </a:p>
          <a:p>
            <a:pPr marL="514350" indent="-514350">
              <a:buFont typeface="+mj-lt"/>
              <a:buAutoNum type="arabicPeriod" startAt="5"/>
              <a:defRPr/>
            </a:pPr>
            <a:r>
              <a:rPr lang="en-US" dirty="0" smtClean="0">
                <a:solidFill>
                  <a:srgbClr val="0070C0"/>
                </a:solidFill>
              </a:rPr>
              <a:t>On page 69-What is Romeo’s “heavy price to pay” ?</a:t>
            </a:r>
          </a:p>
          <a:p>
            <a:pPr marL="914400" lvl="1" indent="-514350">
              <a:buFont typeface="Wingdings" pitchFamily="2" charset="2"/>
              <a:buChar char="ü"/>
              <a:defRPr/>
            </a:pPr>
            <a:r>
              <a:rPr lang="en-US" dirty="0" smtClean="0">
                <a:solidFill>
                  <a:srgbClr val="0070C0"/>
                </a:solidFill>
              </a:rPr>
              <a:t>His life is at the hands of an enemy.</a:t>
            </a:r>
          </a:p>
          <a:p>
            <a:pPr marL="514350" indent="-514350">
              <a:buFont typeface="+mj-lt"/>
              <a:buAutoNum type="arabicPeriod" startAt="5"/>
              <a:defRPr/>
            </a:pPr>
            <a:r>
              <a:rPr lang="en-US" dirty="0" smtClean="0">
                <a:solidFill>
                  <a:srgbClr val="6600CC"/>
                </a:solidFill>
              </a:rPr>
              <a:t>On page 71- Juliet is upset about being in love and expresses it by saying…?</a:t>
            </a:r>
          </a:p>
          <a:p>
            <a:pPr marL="914400" lvl="1" indent="-514350">
              <a:buFont typeface="Wingdings" pitchFamily="2" charset="2"/>
              <a:buChar char="ü"/>
              <a:defRPr/>
            </a:pPr>
            <a:r>
              <a:rPr lang="en-US" dirty="0" smtClean="0">
                <a:solidFill>
                  <a:srgbClr val="6600CC"/>
                </a:solidFill>
              </a:rPr>
              <a:t>Love is a monster for making her fall in love with her worst enemy</a:t>
            </a:r>
          </a:p>
          <a:p>
            <a:pPr>
              <a:buFont typeface="Arial" charset="0"/>
              <a:buNone/>
              <a:defRPr/>
            </a:pPr>
            <a:endParaRPr lang="en-US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US" dirty="0" smtClean="0"/>
          </a:p>
          <a:p>
            <a:pPr>
              <a:buFont typeface="Arial" charset="0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-1447800" y="0"/>
            <a:ext cx="8229600" cy="1143000"/>
          </a:xfrm>
        </p:spPr>
        <p:txBody>
          <a:bodyPr/>
          <a:lstStyle/>
          <a:p>
            <a:r>
              <a:rPr lang="en-US" u="sng" smtClean="0">
                <a:latin typeface="Bell MT" pitchFamily="18" charset="0"/>
              </a:rPr>
              <a:t>You will need…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525963"/>
          </a:xfrm>
        </p:spPr>
        <p:txBody>
          <a:bodyPr/>
          <a:lstStyle/>
          <a:p>
            <a:r>
              <a:rPr lang="en-US" sz="4000" dirty="0" smtClean="0">
                <a:latin typeface="Bell MT" pitchFamily="18" charset="0"/>
              </a:rPr>
              <a:t>Pen or pencil </a:t>
            </a:r>
            <a:endParaRPr lang="en-US" sz="4000" dirty="0" smtClean="0">
              <a:latin typeface="Bell MT" pitchFamily="18" charset="0"/>
            </a:endParaRPr>
          </a:p>
          <a:p>
            <a:r>
              <a:rPr lang="en-US" sz="4000" dirty="0" smtClean="0">
                <a:latin typeface="Bell MT" pitchFamily="18" charset="0"/>
              </a:rPr>
              <a:t>NO Fear </a:t>
            </a:r>
            <a:r>
              <a:rPr lang="en-US" sz="4000" i="1" dirty="0" smtClean="0">
                <a:latin typeface="Bell MT" pitchFamily="18" charset="0"/>
              </a:rPr>
              <a:t>Romeo and Juliet</a:t>
            </a:r>
          </a:p>
          <a:p>
            <a:r>
              <a:rPr lang="en-US" sz="4000" b="1" dirty="0" smtClean="0">
                <a:solidFill>
                  <a:srgbClr val="0000FF"/>
                </a:solidFill>
                <a:latin typeface="Bell MT" pitchFamily="18" charset="0"/>
              </a:rPr>
              <a:t>Blue</a:t>
            </a:r>
            <a:r>
              <a:rPr lang="en-US" sz="4000" b="1" dirty="0" smtClean="0">
                <a:solidFill>
                  <a:srgbClr val="00CC00"/>
                </a:solidFill>
                <a:latin typeface="Bell MT" pitchFamily="18" charset="0"/>
              </a:rPr>
              <a:t> </a:t>
            </a:r>
            <a:r>
              <a:rPr lang="en-US" sz="4000" dirty="0" smtClean="0">
                <a:latin typeface="Bell MT" pitchFamily="18" charset="0"/>
              </a:rPr>
              <a:t>character chart</a:t>
            </a:r>
            <a:endParaRPr lang="en-US" sz="4000" dirty="0" smtClean="0">
              <a:latin typeface="Bell MT" pitchFamily="18" charset="0"/>
            </a:endParaRPr>
          </a:p>
          <a:p>
            <a:r>
              <a:rPr lang="en-US" sz="4000" dirty="0" smtClean="0">
                <a:latin typeface="Bell MT" pitchFamily="18" charset="0"/>
              </a:rPr>
              <a:t>LA Notebook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76200" y="-457200"/>
            <a:ext cx="4572000" cy="1752600"/>
          </a:xfrm>
        </p:spPr>
        <p:txBody>
          <a:bodyPr/>
          <a:lstStyle/>
          <a:p>
            <a:r>
              <a:rPr lang="en-US" b="1" u="sng" smtClean="0">
                <a:latin typeface="Bell MT" pitchFamily="18" charset="0"/>
              </a:rPr>
              <a:t>Learning Targets</a:t>
            </a:r>
          </a:p>
        </p:txBody>
      </p:sp>
      <p:pic>
        <p:nvPicPr>
          <p:cNvPr id="18435" name="Picture 3" descr="9a0bd4f6520bdbb924a9e35c2071731b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09800"/>
            <a:ext cx="2781300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Content Placeholder 4"/>
          <p:cNvSpPr>
            <a:spLocks noGrp="1"/>
          </p:cNvSpPr>
          <p:nvPr>
            <p:ph idx="1"/>
          </p:nvPr>
        </p:nvSpPr>
        <p:spPr>
          <a:xfrm>
            <a:off x="3200400" y="1219200"/>
            <a:ext cx="5486400" cy="4906963"/>
          </a:xfrm>
        </p:spPr>
        <p:txBody>
          <a:bodyPr/>
          <a:lstStyle/>
          <a:p>
            <a:r>
              <a:rPr lang="en-US" dirty="0" smtClean="0">
                <a:latin typeface="Bell MT" pitchFamily="18" charset="0"/>
              </a:rPr>
              <a:t>I can identify and correct </a:t>
            </a:r>
            <a:r>
              <a:rPr lang="en-US" b="1" u="sng" dirty="0" smtClean="0">
                <a:solidFill>
                  <a:srgbClr val="FF0000"/>
                </a:solidFill>
                <a:latin typeface="Bell MT" pitchFamily="18" charset="0"/>
              </a:rPr>
              <a:t>grammatical</a:t>
            </a:r>
            <a:r>
              <a:rPr lang="en-US" b="1" u="sng" dirty="0" smtClean="0">
                <a:latin typeface="Bell MT" pitchFamily="18" charset="0"/>
              </a:rPr>
              <a:t> </a:t>
            </a:r>
            <a:r>
              <a:rPr lang="en-US" dirty="0" smtClean="0">
                <a:latin typeface="Bell MT" pitchFamily="18" charset="0"/>
              </a:rPr>
              <a:t>errors </a:t>
            </a:r>
          </a:p>
          <a:p>
            <a:r>
              <a:rPr lang="en-US" dirty="0" smtClean="0">
                <a:latin typeface="Bell MT" pitchFamily="18" charset="0"/>
              </a:rPr>
              <a:t>I understand what a </a:t>
            </a:r>
            <a:r>
              <a:rPr lang="en-US" b="1" u="sng" dirty="0" smtClean="0">
                <a:solidFill>
                  <a:srgbClr val="FF0000"/>
                </a:solidFill>
                <a:latin typeface="Bell MT" pitchFamily="18" charset="0"/>
              </a:rPr>
              <a:t>paradox</a:t>
            </a:r>
            <a:r>
              <a:rPr lang="en-US" dirty="0" smtClean="0">
                <a:latin typeface="Bell MT" pitchFamily="18" charset="0"/>
              </a:rPr>
              <a:t> is and how it foreshadows </a:t>
            </a:r>
          </a:p>
          <a:p>
            <a:r>
              <a:rPr lang="en-US" dirty="0" smtClean="0">
                <a:latin typeface="Bell MT" pitchFamily="18" charset="0"/>
              </a:rPr>
              <a:t>I will </a:t>
            </a:r>
            <a:r>
              <a:rPr lang="en-US" b="1" u="sng" dirty="0" smtClean="0">
                <a:solidFill>
                  <a:srgbClr val="FF0000"/>
                </a:solidFill>
                <a:latin typeface="Bell MT" pitchFamily="18" charset="0"/>
              </a:rPr>
              <a:t>characterize</a:t>
            </a:r>
            <a:r>
              <a:rPr lang="en-US" dirty="0" smtClean="0">
                <a:latin typeface="Bell MT" pitchFamily="18" charset="0"/>
              </a:rPr>
              <a:t> Romeo and Juliet based on their words and 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u="sng" smtClean="0">
                <a:latin typeface="Bell MT" pitchFamily="18" charset="0"/>
              </a:rPr>
              <a:t>Success Criteria</a:t>
            </a:r>
            <a:br>
              <a:rPr lang="en-US" b="1" u="sng" smtClean="0">
                <a:latin typeface="Bell MT" pitchFamily="18" charset="0"/>
              </a:rPr>
            </a:br>
            <a:r>
              <a:rPr lang="en-US" sz="2800" smtClean="0">
                <a:latin typeface="Bell MT" pitchFamily="18" charset="0"/>
              </a:rPr>
              <a:t>Students will have…</a:t>
            </a:r>
            <a:endParaRPr lang="en-US" sz="2800" b="1" u="sng" smtClean="0">
              <a:latin typeface="Bell MT" pitchFamily="18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411480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Bell MT" pitchFamily="18" charset="0"/>
              </a:rPr>
              <a:t>…finished Thursday’s daily edits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Bell MT" pitchFamily="18" charset="0"/>
              </a:rPr>
              <a:t>…discussed Juliet’s paradox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Bell MT" pitchFamily="18" charset="0"/>
              </a:rPr>
              <a:t>…take a quiz on Act 1 Scene 5</a:t>
            </a:r>
          </a:p>
        </p:txBody>
      </p:sp>
      <p:pic>
        <p:nvPicPr>
          <p:cNvPr id="1026" name="Picture 2" descr="C:\Users\aasfour\AppData\Local\Microsoft\Windows\Temporary Internet Files\Content.IE5\Q5P1VNUV\iStock_000011768755XSmall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3962400"/>
            <a:ext cx="2921000" cy="23262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A7D6"/>
        </a:solidFill>
        <a:effectLst/>
      </p:bgPr>
    </p:bg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457200" y="-152400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400" u="sng" dirty="0">
                <a:latin typeface="Bell MT" pitchFamily="18" charset="0"/>
              </a:rPr>
              <a:t>Paradox</a:t>
            </a:r>
            <a:endParaRPr lang="en" u="sng" dirty="0">
              <a:latin typeface="Bell MT" pitchFamily="18" charset="0"/>
            </a:endParaRPr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3581400" y="228600"/>
            <a:ext cx="5460599" cy="5973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>
                <a:solidFill>
                  <a:srgbClr val="000000"/>
                </a:solidFill>
                <a:latin typeface="Bell MT" pitchFamily="18" charset="0"/>
              </a:rPr>
              <a:t>Contradictions</a:t>
            </a:r>
            <a:r>
              <a:rPr lang="en" dirty="0" smtClean="0">
                <a:latin typeface="Bell MT" pitchFamily="18" charset="0"/>
              </a:rPr>
              <a:t> </a:t>
            </a:r>
            <a:r>
              <a:rPr lang="en" dirty="0">
                <a:latin typeface="Bell MT" pitchFamily="18" charset="0"/>
              </a:rPr>
              <a:t>that make sense are a literary device called </a:t>
            </a:r>
            <a:r>
              <a:rPr lang="en" b="1" u="sng" dirty="0" smtClean="0">
                <a:solidFill>
                  <a:srgbClr val="C00000"/>
                </a:solidFill>
                <a:latin typeface="Bell MT" pitchFamily="18" charset="0"/>
              </a:rPr>
              <a:t>paradox</a:t>
            </a:r>
            <a:r>
              <a:rPr lang="en" b="1" u="sng" dirty="0" smtClean="0">
                <a:solidFill>
                  <a:srgbClr val="FF0000"/>
                </a:solidFill>
                <a:latin typeface="Bell MT" pitchFamily="18" charset="0"/>
              </a:rPr>
              <a:t>.</a:t>
            </a:r>
            <a:endParaRPr lang="en" b="1" u="sng" dirty="0">
              <a:latin typeface="Bell MT" pitchFamily="18" charset="0"/>
            </a:endParaRPr>
          </a:p>
          <a:p>
            <a:pPr lvl="0" rtl="0">
              <a:spcBef>
                <a:spcPts val="0"/>
              </a:spcBef>
              <a:buNone/>
            </a:pPr>
            <a:endParaRPr lang="en" b="1" u="sng" dirty="0" smtClean="0">
              <a:latin typeface="Bell MT" pitchFamily="18" charset="0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dirty="0" smtClean="0">
                <a:latin typeface="Bell MT" pitchFamily="18" charset="0"/>
              </a:rPr>
              <a:t>Shakespeare </a:t>
            </a:r>
            <a:r>
              <a:rPr lang="en" dirty="0">
                <a:latin typeface="Bell MT" pitchFamily="18" charset="0"/>
              </a:rPr>
              <a:t>uses paradox to convey: 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Wingdings" pitchFamily="2" charset="2"/>
              <a:buChar char="Ø"/>
            </a:pPr>
            <a:r>
              <a:rPr lang="en" dirty="0">
                <a:latin typeface="Bell MT" pitchFamily="18" charset="0"/>
              </a:rPr>
              <a:t>character’s </a:t>
            </a:r>
            <a:r>
              <a:rPr lang="en" b="1" u="sng" dirty="0">
                <a:latin typeface="Bell MT" pitchFamily="18" charset="0"/>
              </a:rPr>
              <a:t>conflict 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Wingdings" pitchFamily="2" charset="2"/>
              <a:buChar char="Ø"/>
            </a:pPr>
            <a:r>
              <a:rPr lang="en" dirty="0">
                <a:latin typeface="Bell MT" pitchFamily="18" charset="0"/>
              </a:rPr>
              <a:t>and the </a:t>
            </a:r>
            <a:r>
              <a:rPr lang="en" b="1" u="sng" dirty="0">
                <a:latin typeface="Bell MT" pitchFamily="18" charset="0"/>
              </a:rPr>
              <a:t>dual nature </a:t>
            </a:r>
            <a:r>
              <a:rPr lang="en" dirty="0">
                <a:latin typeface="Bell MT" pitchFamily="18" charset="0"/>
              </a:rPr>
              <a:t>of some of the situations in which they find themselves.</a:t>
            </a:r>
          </a:p>
        </p:txBody>
      </p:sp>
      <p:pic>
        <p:nvPicPr>
          <p:cNvPr id="5" name="Picture 4" descr="parado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1600200"/>
            <a:ext cx="3200400" cy="2057400"/>
          </a:xfrm>
          <a:prstGeom prst="rect">
            <a:avLst/>
          </a:prstGeom>
        </p:spPr>
      </p:pic>
      <p:pic>
        <p:nvPicPr>
          <p:cNvPr id="6" name="Picture 5" descr="paradox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1000" y="4419600"/>
            <a:ext cx="2515105" cy="21336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A7D6"/>
        </a:solidFill>
        <a:effectLst/>
      </p:bgPr>
    </p:bg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xfrm>
            <a:off x="457200" y="-228600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solidFill>
                  <a:srgbClr val="C00000"/>
                </a:solidFill>
                <a:latin typeface="Bell MT" pitchFamily="18" charset="0"/>
              </a:rPr>
              <a:t>Examples </a:t>
            </a:r>
            <a:r>
              <a:rPr lang="en" dirty="0">
                <a:latin typeface="Bell MT" pitchFamily="18" charset="0"/>
              </a:rPr>
              <a:t>of Paradoxical Language</a:t>
            </a:r>
          </a:p>
        </p:txBody>
      </p:sp>
      <p:graphicFrame>
        <p:nvGraphicFramePr>
          <p:cNvPr id="164" name="Shape 164"/>
          <p:cNvGraphicFramePr/>
          <p:nvPr/>
        </p:nvGraphicFramePr>
        <p:xfrm>
          <a:off x="139800" y="1417833"/>
          <a:ext cx="8864400" cy="39013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432200"/>
                <a:gridCol w="4432200"/>
              </a:tblGrid>
              <a:tr h="170684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2800" b="1" dirty="0">
                          <a:latin typeface="Bell MT" pitchFamily="18" charset="0"/>
                        </a:rPr>
                        <a:t>Juliet: Act I.v.136-139</a:t>
                      </a: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1800" dirty="0">
                          <a:latin typeface="Bell MT" pitchFamily="18" charset="0"/>
                        </a:rPr>
                        <a:t> </a:t>
                      </a:r>
                      <a:r>
                        <a:rPr lang="en" sz="2800" b="1" dirty="0">
                          <a:latin typeface="Bell MT" pitchFamily="18" charset="0"/>
                        </a:rPr>
                        <a:t>What </a:t>
                      </a:r>
                      <a:r>
                        <a:rPr lang="en" sz="2800" b="1" u="sng" dirty="0">
                          <a:solidFill>
                            <a:srgbClr val="C00000"/>
                          </a:solidFill>
                          <a:latin typeface="Bell MT" pitchFamily="18" charset="0"/>
                        </a:rPr>
                        <a:t>truth</a:t>
                      </a:r>
                      <a:r>
                        <a:rPr lang="en" sz="2800" b="1" u="sng" dirty="0">
                          <a:solidFill>
                            <a:srgbClr val="FF0000"/>
                          </a:solidFill>
                          <a:latin typeface="Bell MT" pitchFamily="18" charset="0"/>
                        </a:rPr>
                        <a:t> </a:t>
                      </a:r>
                      <a:r>
                        <a:rPr lang="en" sz="2800" b="1" dirty="0">
                          <a:latin typeface="Bell MT" pitchFamily="18" charset="0"/>
                        </a:rPr>
                        <a:t>do these </a:t>
                      </a:r>
                      <a:r>
                        <a:rPr lang="en" sz="2800" b="1" dirty="0" smtClean="0">
                          <a:latin typeface="Bell MT" pitchFamily="18" charset="0"/>
                        </a:rPr>
                        <a:t>paradoxes (contradictions)</a:t>
                      </a:r>
                      <a:r>
                        <a:rPr lang="en" sz="2800" b="1" baseline="0" dirty="0" smtClean="0">
                          <a:latin typeface="Bell MT" pitchFamily="18" charset="0"/>
                        </a:rPr>
                        <a:t> </a:t>
                      </a:r>
                      <a:r>
                        <a:rPr lang="en" sz="2800" b="1" dirty="0" smtClean="0">
                          <a:latin typeface="Bell MT" pitchFamily="18" charset="0"/>
                        </a:rPr>
                        <a:t>convey</a:t>
                      </a:r>
                      <a:r>
                        <a:rPr lang="en" sz="2800" b="1" dirty="0">
                          <a:latin typeface="Bell MT" pitchFamily="18" charset="0"/>
                        </a:rPr>
                        <a:t>?</a:t>
                      </a:r>
                    </a:p>
                  </a:txBody>
                  <a:tcPr marL="91425" marR="91425" marT="121900" marB="121900"/>
                </a:tc>
              </a:tr>
              <a:tr h="2194520">
                <a:tc>
                  <a:txBody>
                    <a:bodyPr/>
                    <a:lstStyle/>
                    <a:p>
                      <a:pPr marL="514350" lvl="0" indent="-514350" rtl="0">
                        <a:spcBef>
                          <a:spcPts val="0"/>
                        </a:spcBef>
                        <a:buFont typeface="Arial" pitchFamily="34" charset="0"/>
                        <a:buChar char="•"/>
                      </a:pPr>
                      <a:r>
                        <a:rPr lang="en" sz="2800" dirty="0">
                          <a:latin typeface="Bell MT" pitchFamily="18" charset="0"/>
                        </a:rPr>
                        <a:t>“My grave is like to be my wedding bed”</a:t>
                      </a:r>
                    </a:p>
                    <a:p>
                      <a:pPr marL="514350" lvl="0" indent="-514350" rtl="0">
                        <a:spcBef>
                          <a:spcPts val="0"/>
                        </a:spcBef>
                        <a:buFont typeface="Arial" pitchFamily="34" charset="0"/>
                        <a:buChar char="•"/>
                      </a:pPr>
                      <a:r>
                        <a:rPr lang="en" sz="2800" dirty="0">
                          <a:latin typeface="Bell MT" pitchFamily="18" charset="0"/>
                        </a:rPr>
                        <a:t>“My only love, sprung from my only hate!”</a:t>
                      </a: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buNone/>
                      </a:pPr>
                      <a:endParaRPr sz="1800" dirty="0">
                        <a:latin typeface="Bell MT" pitchFamily="18" charset="0"/>
                      </a:endParaRPr>
                    </a:p>
                  </a:txBody>
                  <a:tcPr marL="91425" marR="91425" marT="121900" marB="121900"/>
                </a:tc>
              </a:tr>
            </a:tbl>
          </a:graphicData>
        </a:graphic>
      </p:graphicFrame>
      <p:sp>
        <p:nvSpPr>
          <p:cNvPr id="165" name="Shape 165"/>
          <p:cNvSpPr txBox="1"/>
          <p:nvPr/>
        </p:nvSpPr>
        <p:spPr>
          <a:xfrm>
            <a:off x="609601" y="5383033"/>
            <a:ext cx="7772400" cy="127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" sz="2800" kern="0" dirty="0">
                <a:solidFill>
                  <a:srgbClr val="000000"/>
                </a:solidFill>
                <a:latin typeface="Bell MT" pitchFamily="18" charset="0"/>
                <a:cs typeface="Arial"/>
                <a:sym typeface="Arial"/>
              </a:rPr>
              <a:t>What ideas about </a:t>
            </a:r>
            <a:r>
              <a:rPr lang="en" sz="2800" b="1" u="sng" kern="0" dirty="0">
                <a:solidFill>
                  <a:srgbClr val="C00000"/>
                </a:solidFill>
                <a:latin typeface="Bell MT" pitchFamily="18" charset="0"/>
                <a:cs typeface="Arial"/>
                <a:sym typeface="Arial"/>
              </a:rPr>
              <a:t>theme</a:t>
            </a:r>
            <a:r>
              <a:rPr lang="en" sz="2800" kern="0" dirty="0">
                <a:solidFill>
                  <a:srgbClr val="000000"/>
                </a:solidFill>
                <a:latin typeface="Bell MT" pitchFamily="18" charset="0"/>
                <a:cs typeface="Arial"/>
                <a:sym typeface="Arial"/>
              </a:rPr>
              <a:t> and </a:t>
            </a:r>
            <a:r>
              <a:rPr lang="en" sz="2800" b="1" u="sng" kern="0" dirty="0">
                <a:solidFill>
                  <a:srgbClr val="C00000"/>
                </a:solidFill>
                <a:latin typeface="Bell MT" pitchFamily="18" charset="0"/>
                <a:cs typeface="Arial"/>
                <a:sym typeface="Arial"/>
              </a:rPr>
              <a:t>future plot developments</a:t>
            </a:r>
            <a:r>
              <a:rPr lang="en" sz="2800" kern="0" dirty="0">
                <a:solidFill>
                  <a:srgbClr val="000000"/>
                </a:solidFill>
                <a:latin typeface="Bell MT" pitchFamily="18" charset="0"/>
                <a:cs typeface="Arial"/>
                <a:sym typeface="Arial"/>
              </a:rPr>
              <a:t> can we infer from these paradoxes?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152400" y="560966"/>
            <a:ext cx="9144000" cy="734434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dirty="0">
                <a:latin typeface="Bell MT" pitchFamily="18" charset="0"/>
              </a:rPr>
              <a:t>End of Act I activity </a:t>
            </a:r>
            <a:r>
              <a:rPr lang="en" dirty="0" smtClean="0">
                <a:latin typeface="Bell MT" pitchFamily="18" charset="0"/>
              </a:rPr>
              <a:t/>
            </a:r>
            <a:br>
              <a:rPr lang="en" dirty="0" smtClean="0">
                <a:latin typeface="Bell MT" pitchFamily="18" charset="0"/>
              </a:rPr>
            </a:br>
            <a:r>
              <a:rPr lang="en" sz="2800" i="1" dirty="0" smtClean="0">
                <a:latin typeface="Bell MT" pitchFamily="18" charset="0"/>
              </a:rPr>
              <a:t>(</a:t>
            </a:r>
            <a:r>
              <a:rPr lang="en" sz="2800" i="1" dirty="0">
                <a:latin typeface="Bell MT" pitchFamily="18" charset="0"/>
              </a:rPr>
              <a:t>partner/group work)</a:t>
            </a:r>
            <a:endParaRPr lang="en" i="1" dirty="0">
              <a:latin typeface="Bell MT" pitchFamily="18" charset="0"/>
            </a:endParaRPr>
          </a:p>
        </p:txBody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228600" y="1433199"/>
            <a:ext cx="8686800" cy="557720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Bell MT" pitchFamily="18" charset="0"/>
              </a:rPr>
              <a:t>What are your first impressions of </a:t>
            </a:r>
            <a:r>
              <a:rPr lang="en" b="1" u="sng" dirty="0">
                <a:solidFill>
                  <a:srgbClr val="0000FF"/>
                </a:solidFill>
                <a:latin typeface="Bell MT" pitchFamily="18" charset="0"/>
              </a:rPr>
              <a:t>Romeo</a:t>
            </a:r>
            <a:r>
              <a:rPr lang="en" dirty="0">
                <a:latin typeface="Bell MT" pitchFamily="18" charset="0"/>
              </a:rPr>
              <a:t> and </a:t>
            </a:r>
            <a:r>
              <a:rPr lang="en" b="1" u="sng" dirty="0">
                <a:solidFill>
                  <a:srgbClr val="FF00FF"/>
                </a:solidFill>
                <a:latin typeface="Bell MT" pitchFamily="18" charset="0"/>
              </a:rPr>
              <a:t>Juliet?</a:t>
            </a:r>
            <a:r>
              <a:rPr lang="en" dirty="0">
                <a:latin typeface="Bell MT" pitchFamily="18" charset="0"/>
              </a:rPr>
              <a:t> What are they like? What </a:t>
            </a:r>
            <a:r>
              <a:rPr lang="en" b="1" i="1" dirty="0">
                <a:latin typeface="Bell MT" pitchFamily="18" charset="0"/>
              </a:rPr>
              <a:t>actions</a:t>
            </a:r>
            <a:r>
              <a:rPr lang="en" dirty="0">
                <a:latin typeface="Bell MT" pitchFamily="18" charset="0"/>
              </a:rPr>
              <a:t> or </a:t>
            </a:r>
            <a:r>
              <a:rPr lang="en" b="1" i="1" dirty="0">
                <a:latin typeface="Bell MT" pitchFamily="18" charset="0"/>
              </a:rPr>
              <a:t>lines of dialogue</a:t>
            </a:r>
            <a:r>
              <a:rPr lang="en" dirty="0">
                <a:latin typeface="Bell MT" pitchFamily="18" charset="0"/>
              </a:rPr>
              <a:t> reveal their </a:t>
            </a:r>
            <a:r>
              <a:rPr lang="en" b="1" u="sng" dirty="0">
                <a:latin typeface="Bell MT" pitchFamily="18" charset="0"/>
              </a:rPr>
              <a:t>personalities</a:t>
            </a:r>
            <a:r>
              <a:rPr lang="en" dirty="0">
                <a:latin typeface="Bell MT" pitchFamily="18" charset="0"/>
              </a:rPr>
              <a:t>?</a:t>
            </a:r>
          </a:p>
        </p:txBody>
      </p:sp>
      <p:graphicFrame>
        <p:nvGraphicFramePr>
          <p:cNvPr id="172" name="Shape 172"/>
          <p:cNvGraphicFramePr/>
          <p:nvPr/>
        </p:nvGraphicFramePr>
        <p:xfrm>
          <a:off x="1016650" y="3276600"/>
          <a:ext cx="7239000" cy="328932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619500"/>
                <a:gridCol w="3619500"/>
              </a:tblGrid>
              <a:tr h="7900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200" b="1" dirty="0">
                          <a:solidFill>
                            <a:srgbClr val="0000FF"/>
                          </a:solidFill>
                          <a:latin typeface="Bell MT" pitchFamily="18" charset="0"/>
                        </a:rPr>
                        <a:t>Romeo</a:t>
                      </a: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200" b="1" dirty="0">
                          <a:solidFill>
                            <a:srgbClr val="FF00FF"/>
                          </a:solidFill>
                          <a:latin typeface="Bell MT" pitchFamily="18" charset="0"/>
                        </a:rPr>
                        <a:t>Juliet</a:t>
                      </a:r>
                    </a:p>
                  </a:txBody>
                  <a:tcPr marL="91425" marR="91425" marT="121900" marB="121900"/>
                </a:tc>
              </a:tr>
              <a:tr h="2499320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2400" dirty="0">
                        <a:latin typeface="Bell MT" pitchFamily="18" charset="0"/>
                      </a:endParaRPr>
                    </a:p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n" sz="2400" dirty="0">
                          <a:latin typeface="Bell MT" pitchFamily="18" charset="0"/>
                        </a:rPr>
                        <a:t>2-3 adjectives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 sz="2400" dirty="0">
                          <a:latin typeface="Bell MT" pitchFamily="18" charset="0"/>
                        </a:rPr>
                        <a:t>provide examples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900" dirty="0">
                        <a:latin typeface="Bell MT" pitchFamily="18" charset="0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900" dirty="0">
                        <a:latin typeface="Bell MT" pitchFamily="18" charset="0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900" dirty="0">
                        <a:latin typeface="Bell MT" pitchFamily="18" charset="0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900" dirty="0">
                        <a:latin typeface="Bell MT" pitchFamily="18" charset="0"/>
                      </a:endParaRPr>
                    </a:p>
                  </a:txBody>
                  <a:tcPr marL="91425" marR="91425" marT="121900" marB="121900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endParaRPr sz="1900" dirty="0">
                        <a:latin typeface="Bell MT" pitchFamily="18" charset="0"/>
                      </a:endParaRPr>
                    </a:p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61111"/>
                        <a:buFont typeface="Arial"/>
                        <a:buNone/>
                      </a:pPr>
                      <a:r>
                        <a:rPr lang="en" sz="2400" dirty="0">
                          <a:solidFill>
                            <a:schemeClr val="dk1"/>
                          </a:solidFill>
                          <a:latin typeface="Bell MT" pitchFamily="18" charset="0"/>
                        </a:rPr>
                        <a:t>2-3 adjectives</a:t>
                      </a:r>
                    </a:p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61111"/>
                        <a:buFont typeface="Arial"/>
                        <a:buNone/>
                      </a:pPr>
                      <a:r>
                        <a:rPr lang="en" sz="2400" dirty="0">
                          <a:solidFill>
                            <a:schemeClr val="dk1"/>
                          </a:solidFill>
                          <a:latin typeface="Bell MT" pitchFamily="18" charset="0"/>
                        </a:rPr>
                        <a:t>provide examples</a:t>
                      </a:r>
                    </a:p>
                  </a:txBody>
                  <a:tcPr marL="91425" marR="91425" marT="121900" marB="121900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/>
          </p:cNvSpPr>
          <p:nvPr>
            <p:ph type="body"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solidFill>
                  <a:srgbClr val="003300"/>
                </a:solidFill>
              </a:rPr>
              <a:t>On page 59- According to Capulet, what kind of women will not dance? </a:t>
            </a:r>
          </a:p>
          <a:p>
            <a:pPr marL="914400" lvl="1" indent="-514350">
              <a:buFont typeface="Wingdings" pitchFamily="2" charset="2"/>
              <a:buChar char="ü"/>
            </a:pPr>
            <a:r>
              <a:rPr lang="en-US" dirty="0" smtClean="0">
                <a:solidFill>
                  <a:srgbClr val="003300"/>
                </a:solidFill>
              </a:rPr>
              <a:t>Women who have corns on their feet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solidFill>
                  <a:srgbClr val="6600CC"/>
                </a:solidFill>
              </a:rPr>
              <a:t>On page 61- Romeo compares Juliet’s beauty to…? </a:t>
            </a:r>
          </a:p>
          <a:p>
            <a:pPr marL="914400" lvl="1" indent="-514350">
              <a:buFont typeface="Wingdings" pitchFamily="2" charset="2"/>
              <a:buChar char="ü"/>
            </a:pPr>
            <a:r>
              <a:rPr lang="en-US" dirty="0" smtClean="0">
                <a:solidFill>
                  <a:srgbClr val="6600CC"/>
                </a:solidFill>
              </a:rPr>
              <a:t>To a jeweled earring.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On page 63- Why is </a:t>
            </a:r>
            <a:r>
              <a:rPr lang="en-US" dirty="0" err="1" smtClean="0">
                <a:solidFill>
                  <a:srgbClr val="C00000"/>
                </a:solidFill>
              </a:rPr>
              <a:t>Tybalt</a:t>
            </a:r>
            <a:r>
              <a:rPr lang="en-US" dirty="0" smtClean="0">
                <a:solidFill>
                  <a:srgbClr val="C00000"/>
                </a:solidFill>
              </a:rPr>
              <a:t> so angry? </a:t>
            </a:r>
          </a:p>
          <a:p>
            <a:pPr marL="914400" lvl="1" indent="-514350">
              <a:buFont typeface="Wingdings" pitchFamily="2" charset="2"/>
              <a:buChar char="ü"/>
            </a:pPr>
            <a:r>
              <a:rPr lang="en-US" dirty="0" smtClean="0">
                <a:solidFill>
                  <a:srgbClr val="C00000"/>
                </a:solidFill>
              </a:rPr>
              <a:t>Romeo Montague is attending the Capulet’s party.</a:t>
            </a:r>
          </a:p>
          <a:p>
            <a:pPr marL="514350" indent="-514350">
              <a:buFont typeface="Georgia" pitchFamily="18" charset="0"/>
              <a:buAutoNum type="arabicPeriod" startAt="4"/>
            </a:pPr>
            <a:r>
              <a:rPr lang="en-US" dirty="0" smtClean="0">
                <a:solidFill>
                  <a:srgbClr val="0000FF"/>
                </a:solidFill>
              </a:rPr>
              <a:t>On page 65- What advice does Capulet give to </a:t>
            </a:r>
            <a:r>
              <a:rPr lang="en-US" dirty="0" err="1" smtClean="0">
                <a:solidFill>
                  <a:srgbClr val="0000FF"/>
                </a:solidFill>
              </a:rPr>
              <a:t>Tybalt</a:t>
            </a:r>
            <a:r>
              <a:rPr lang="en-US" dirty="0" smtClean="0">
                <a:solidFill>
                  <a:srgbClr val="0000FF"/>
                </a:solidFill>
              </a:rPr>
              <a:t> about fighting?</a:t>
            </a:r>
          </a:p>
          <a:p>
            <a:pPr marL="914400" lvl="1" indent="-514350">
              <a:buFont typeface="Wingdings" pitchFamily="2" charset="2"/>
              <a:buChar char="ü"/>
            </a:pPr>
            <a:r>
              <a:rPr lang="en-US" dirty="0" smtClean="0">
                <a:solidFill>
                  <a:srgbClr val="0000FF"/>
                </a:solidFill>
              </a:rPr>
              <a:t>To not start a fight as it would upset the guests. </a:t>
            </a:r>
          </a:p>
        </p:txBody>
      </p:sp>
      <p:sp>
        <p:nvSpPr>
          <p:cNvPr id="114691" name="Title 4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u="sng" smtClean="0"/>
              <a:t>Answers to Act 1.5 Quiz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414</Words>
  <Application>Microsoft Office PowerPoint</Application>
  <PresentationFormat>On-screen Show (4:3)</PresentationFormat>
  <Paragraphs>69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Office Theme</vt:lpstr>
      <vt:lpstr>2_Office Theme</vt:lpstr>
      <vt:lpstr>simple-light</vt:lpstr>
      <vt:lpstr>Slide 1</vt:lpstr>
      <vt:lpstr>You will need…</vt:lpstr>
      <vt:lpstr>Learning Targets</vt:lpstr>
      <vt:lpstr>Success Criteria Students will have…</vt:lpstr>
      <vt:lpstr>Paradox</vt:lpstr>
      <vt:lpstr>Examples of Paradoxical Language</vt:lpstr>
      <vt:lpstr>End of Act I activity  (partner/group work)</vt:lpstr>
      <vt:lpstr>Slide 8</vt:lpstr>
      <vt:lpstr>Answers to Act 1.5 Quiz</vt:lpstr>
      <vt:lpstr>Slide 10</vt:lpstr>
    </vt:vector>
  </TitlesOfParts>
  <Company>Auburn School District #408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aasfour</dc:creator>
  <cp:lastModifiedBy>aasfour</cp:lastModifiedBy>
  <cp:revision>15</cp:revision>
  <dcterms:created xsi:type="dcterms:W3CDTF">2015-02-09T22:44:21Z</dcterms:created>
  <dcterms:modified xsi:type="dcterms:W3CDTF">2015-02-12T22:37:25Z</dcterms:modified>
</cp:coreProperties>
</file>