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5"/>
  </p:notesMasterIdLst>
  <p:sldIdLst>
    <p:sldId id="256" r:id="rId2"/>
    <p:sldId id="264" r:id="rId3"/>
    <p:sldId id="257" r:id="rId4"/>
    <p:sldId id="258" r:id="rId5"/>
    <p:sldId id="265" r:id="rId6"/>
    <p:sldId id="259" r:id="rId7"/>
    <p:sldId id="260" r:id="rId8"/>
    <p:sldId id="261" r:id="rId9"/>
    <p:sldId id="262" r:id="rId10"/>
    <p:sldId id="263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944" autoAdjust="0"/>
  </p:normalViewPr>
  <p:slideViewPr>
    <p:cSldViewPr>
      <p:cViewPr varScale="1">
        <p:scale>
          <a:sx n="84" d="100"/>
          <a:sy n="84" d="100"/>
        </p:scale>
        <p:origin x="-96" y="-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05AC470-5E11-4AF6-A04A-B11854034244}" type="datetimeFigureOut">
              <a:rPr lang="en-US"/>
              <a:pPr>
                <a:defRPr/>
              </a:pPr>
              <a:t>12/11/2013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74D5586-7AE5-491E-A2F1-D4068DDB4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142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•	•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824921-66C2-4105-B8CB-8CED2147DD4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••••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5A3F9E-A7DB-4384-A303-159A1F0CD1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•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0EAF59-27B8-4B79-87B7-80C181486B4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•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•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•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•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05A454-30D0-4C22-9BE1-F7A77F35EE8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smtClean="0"/>
              <a:t>Mass Advertising</a:t>
            </a:r>
            <a:r>
              <a:rPr lang="en-US" smtClean="0"/>
              <a:t>: created consumers for new products (i.e.: Bread slicer for sliced bread. Without advertising no one knew that they needed sliced bread.)</a:t>
            </a:r>
          </a:p>
          <a:p>
            <a:pPr eaLnBrk="1" hangingPunct="1"/>
            <a:r>
              <a:rPr lang="en-US" b="1" smtClean="0"/>
              <a:t>The Managerial Revolution: </a:t>
            </a:r>
            <a:r>
              <a:rPr lang="en-US" smtClean="0"/>
              <a:t>New ways to divide companies that allowed the company to grow without bounds. </a:t>
            </a:r>
          </a:p>
          <a:p>
            <a:pPr eaLnBrk="1" hangingPunct="1"/>
            <a:r>
              <a:rPr lang="en-US" smtClean="0"/>
              <a:t>Managers ran the day-to-day operations. Executives could then make long-range plans.</a:t>
            </a:r>
            <a:endParaRPr lang="en-US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C3C7F3-16C4-4424-B883-E60E133D57E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smtClean="0"/>
              <a:t>McNary-Haugen Act: </a:t>
            </a:r>
            <a:r>
              <a:rPr lang="en-US" smtClean="0"/>
              <a:t>The US government would buy crops from farmers and sell them overseas (in effect by-passing the Fordney-McCumber Act for farm products)</a:t>
            </a:r>
          </a:p>
          <a:p>
            <a:pPr eaLnBrk="1" hangingPunct="1"/>
            <a:r>
              <a:rPr lang="en-US" b="1" smtClean="0"/>
              <a:t>Coolidge Vetoes: </a:t>
            </a:r>
            <a:r>
              <a:rPr lang="en-US" smtClean="0"/>
              <a:t>he believed the farmers would be encouraged to produce even more crops and the government would have a hard time selling those crops in oversea markets which were already glutted.</a:t>
            </a:r>
            <a:endParaRPr lang="en-US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F10A6A-588B-48A0-B593-C2CE8C1CF0F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345FB-486F-4894-B2BE-7AD2DC42FFF3}" type="datetimeFigureOut">
              <a:rPr lang="en-US"/>
              <a:pPr>
                <a:defRPr/>
              </a:pPr>
              <a:t>12/11/2013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F5821-B1F7-4E75-9BCC-B73AC3299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F3360-3434-4D64-AB14-799FB7AA11CD}" type="datetimeFigureOut">
              <a:rPr lang="en-US"/>
              <a:pPr>
                <a:defRPr/>
              </a:pPr>
              <a:t>12/11/2013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8043E-89F3-44F5-84E8-E9FA0EEBC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5D120-C581-4FE4-A0E5-E9343057C2BF}" type="datetimeFigureOut">
              <a:rPr lang="en-US"/>
              <a:pPr>
                <a:defRPr/>
              </a:pPr>
              <a:t>12/11/2013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F9CA6-9012-435F-BE68-DD03B0526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DF6AF-88FF-4D29-8331-4B4C3BEA6DD9}" type="datetimeFigureOut">
              <a:rPr lang="en-US"/>
              <a:pPr>
                <a:defRPr/>
              </a:pPr>
              <a:t>12/11/2013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9617F-8846-4116-B799-2B23642BE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318AD-9667-49E9-8A2A-395AC6557A58}" type="datetimeFigureOut">
              <a:rPr lang="en-US"/>
              <a:pPr>
                <a:defRPr/>
              </a:pPr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10E95-3C57-401A-96DD-F5AE81033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00933-1449-4E3F-A8CB-83EEB70FA7E8}" type="datetimeFigureOut">
              <a:rPr lang="en-US"/>
              <a:pPr>
                <a:defRPr/>
              </a:pPr>
              <a:t>12/11/2013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7F901-8EAB-4969-A6C7-949C2149C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2B175-F622-483D-8281-FC768002DC5A}" type="datetimeFigureOut">
              <a:rPr lang="en-US"/>
              <a:pPr>
                <a:defRPr/>
              </a:pPr>
              <a:t>12/11/2013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ADF33-18E9-45B9-AE83-9AD36D612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8923A-C26B-4200-9282-B236A24C0802}" type="datetimeFigureOut">
              <a:rPr lang="en-US"/>
              <a:pPr>
                <a:defRPr/>
              </a:pPr>
              <a:t>12/11/2013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A5904-DB38-4FB7-A481-2B359ED22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56132-3F61-460A-97D6-5BBA180F467C}" type="datetimeFigureOut">
              <a:rPr lang="en-US"/>
              <a:pPr>
                <a:defRPr/>
              </a:pPr>
              <a:t>12/11/2013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5B8E1-3240-4738-B906-2FE4EF7CF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FC2E3-566B-4853-87DB-961AE246FD9C}" type="datetimeFigureOut">
              <a:rPr lang="en-US"/>
              <a:pPr>
                <a:defRPr/>
              </a:pPr>
              <a:t>12/11/2013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C03DB-E32A-44CC-B86B-0972447AF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EC5F1-447C-43CE-B321-7ADEE70CEC0B}" type="datetimeFigureOut">
              <a:rPr lang="en-US"/>
              <a:pPr>
                <a:defRPr/>
              </a:pPr>
              <a:t>12/11/2013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AD04D-02DE-4B61-96F7-B71B0CBB0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46B32F0-3A2C-4A82-B06D-D04C80808E04}" type="datetimeFigureOut">
              <a:rPr lang="en-US"/>
              <a:pPr>
                <a:defRPr/>
              </a:pPr>
              <a:t>12/11/2013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64419716-403D-411F-A699-EBE47BD4A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0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3657600"/>
            <a:ext cx="6172200" cy="18938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Normalcy and Good Times</a:t>
            </a:r>
            <a:endParaRPr lang="en-US" dirty="0"/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2286000" y="5562600"/>
            <a:ext cx="6172200" cy="812800"/>
          </a:xfrm>
        </p:spPr>
        <p:txBody>
          <a:bodyPr/>
          <a:lstStyle/>
          <a:p>
            <a:r>
              <a:rPr lang="en-US" smtClean="0"/>
              <a:t>A Growing Economy</a:t>
            </a:r>
          </a:p>
        </p:txBody>
      </p:sp>
      <p:pic>
        <p:nvPicPr>
          <p:cNvPr id="14339" name="Picture 6" descr="http://www.marketoracle.co.uk/images/2009/Oct/us-economy-5-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51530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7" descr="http://us.history.wisc.edu/hist102/photos/assets/photos/1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143000"/>
            <a:ext cx="38100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" descr="http://www.personal.kent.edu/~mbrunne1/images/1920Cover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352800"/>
            <a:ext cx="24574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 descr="http://homepages.rootsweb.ancestry.com/~gwgustaf/gallery/photos/pho_FarmingIn19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6150" y="4800600"/>
            <a:ext cx="31178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Farm Crisis Continues…</a:t>
            </a:r>
            <a:endParaRPr lang="en-US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708525"/>
          </a:xfrm>
        </p:spPr>
        <p:txBody>
          <a:bodyPr/>
          <a:lstStyle/>
          <a:p>
            <a:r>
              <a:rPr lang="en-US" smtClean="0"/>
              <a:t>Farmers earned less than 1/3 of the average worker. ($333 dollars a year compared to $999)</a:t>
            </a:r>
          </a:p>
          <a:p>
            <a:pPr lvl="1"/>
            <a:r>
              <a:rPr lang="en-US" smtClean="0"/>
              <a:t>During the war farmers were encouraged to grow more for the war effort. Afterwards there was a surplus of crops driving the prices down.</a:t>
            </a:r>
          </a:p>
          <a:p>
            <a:pPr lvl="1"/>
            <a:r>
              <a:rPr lang="en-US" smtClean="0"/>
              <a:t>The Fordney-McCumber Act raised tariffs which made it difficult for farmers to sell products overseas.</a:t>
            </a:r>
          </a:p>
          <a:p>
            <a:r>
              <a:rPr lang="en-US" smtClean="0"/>
              <a:t>To try and help farmers, congress passed the McNary-Haugen Act twice. Pre</a:t>
            </a:r>
            <a:r>
              <a:rPr lang="en-US" smtClean="0">
                <a:solidFill>
                  <a:schemeClr val="bg1"/>
                </a:solidFill>
              </a:rPr>
              <a:t>sident Coolidge </a:t>
            </a:r>
            <a:r>
              <a:rPr lang="en-US" smtClean="0"/>
              <a:t>vetoed the act both times.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How does an assembly line work?</a:t>
            </a:r>
            <a:endParaRPr lang="en-US" sz="2400" dirty="0"/>
          </a:p>
          <a:p>
            <a:r>
              <a:rPr lang="en-US" sz="2400" dirty="0" smtClean="0"/>
              <a:t>What </a:t>
            </a:r>
            <a:r>
              <a:rPr lang="en-US" sz="2400" dirty="0"/>
              <a:t>tradition </a:t>
            </a:r>
            <a:r>
              <a:rPr lang="en-US" sz="2400" dirty="0" smtClean="0"/>
              <a:t>did International </a:t>
            </a:r>
            <a:r>
              <a:rPr lang="en-US" sz="2400" dirty="0"/>
              <a:t>Harvester </a:t>
            </a:r>
            <a:r>
              <a:rPr lang="en-US" sz="2400" dirty="0" smtClean="0"/>
              <a:t>start?</a:t>
            </a:r>
            <a:endParaRPr lang="en-US" sz="2400" dirty="0"/>
          </a:p>
          <a:p>
            <a:r>
              <a:rPr lang="en-US" sz="2400" dirty="0"/>
              <a:t>W</a:t>
            </a:r>
            <a:r>
              <a:rPr lang="en-US" sz="2400" dirty="0" smtClean="0"/>
              <a:t>hat was Ford’s </a:t>
            </a:r>
            <a:r>
              <a:rPr lang="en-US" sz="2400" dirty="0"/>
              <a:t>Sociological Department </a:t>
            </a:r>
            <a:r>
              <a:rPr lang="en-US" sz="2400" dirty="0" smtClean="0"/>
              <a:t>created </a:t>
            </a:r>
            <a:r>
              <a:rPr lang="en-US" sz="2400" dirty="0"/>
              <a:t>to </a:t>
            </a:r>
            <a:r>
              <a:rPr lang="en-US" sz="2400" dirty="0" smtClean="0"/>
              <a:t>do?</a:t>
            </a:r>
            <a:endParaRPr lang="en-US" sz="2400" dirty="0"/>
          </a:p>
          <a:p>
            <a:r>
              <a:rPr lang="en-US" sz="2400" dirty="0" smtClean="0"/>
              <a:t>What was Ford’s </a:t>
            </a:r>
            <a:r>
              <a:rPr lang="en-US" sz="2400" dirty="0"/>
              <a:t>philosophy towards increasing </a:t>
            </a:r>
            <a:r>
              <a:rPr lang="en-US" sz="2400" dirty="0" smtClean="0"/>
              <a:t>sales?</a:t>
            </a:r>
            <a:endParaRPr lang="en-US" sz="2400" dirty="0"/>
          </a:p>
          <a:p>
            <a:r>
              <a:rPr lang="en-US" sz="2400" dirty="0" smtClean="0"/>
              <a:t>How did most </a:t>
            </a:r>
            <a:r>
              <a:rPr lang="en-US" sz="2400" dirty="0"/>
              <a:t>Americans </a:t>
            </a:r>
            <a:r>
              <a:rPr lang="en-US" sz="2400" dirty="0" smtClean="0"/>
              <a:t>feel </a:t>
            </a:r>
            <a:r>
              <a:rPr lang="en-US" sz="2400" dirty="0"/>
              <a:t>about the </a:t>
            </a:r>
            <a:r>
              <a:rPr lang="en-US" sz="2400" dirty="0" smtClean="0"/>
              <a:t>airplane?</a:t>
            </a:r>
            <a:endParaRPr lang="en-US" sz="2400" dirty="0"/>
          </a:p>
          <a:p>
            <a:r>
              <a:rPr lang="en-US" sz="2400" dirty="0"/>
              <a:t>H</a:t>
            </a:r>
            <a:r>
              <a:rPr lang="en-US" sz="2400" dirty="0" smtClean="0"/>
              <a:t>ow did Charles </a:t>
            </a:r>
            <a:r>
              <a:rPr lang="en-US" sz="2400" dirty="0"/>
              <a:t>Lindberg </a:t>
            </a:r>
            <a:r>
              <a:rPr lang="en-US" sz="2400" dirty="0" smtClean="0"/>
              <a:t>change how </a:t>
            </a:r>
            <a:r>
              <a:rPr lang="en-US" sz="2400" dirty="0"/>
              <a:t>Americans felt about the </a:t>
            </a:r>
            <a:r>
              <a:rPr lang="en-US" sz="2400" dirty="0" smtClean="0"/>
              <a:t>airplane?</a:t>
            </a:r>
            <a:endParaRPr lang="en-US" sz="2400" dirty="0"/>
          </a:p>
          <a:p>
            <a:r>
              <a:rPr lang="en-US" sz="2400" dirty="0" smtClean="0"/>
              <a:t>What was </a:t>
            </a:r>
            <a:r>
              <a:rPr lang="en-US" sz="2400" dirty="0"/>
              <a:t>welfare </a:t>
            </a:r>
            <a:r>
              <a:rPr lang="en-US" sz="2400" dirty="0" smtClean="0"/>
              <a:t>capitalism?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208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Essay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did the automobile affect American business and society in the 1920s?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017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Essay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did the automobile affect American business and society in the 1920s?</a:t>
            </a:r>
          </a:p>
          <a:p>
            <a:pPr lvl="1"/>
            <a:r>
              <a:rPr lang="en-US" sz="2000" dirty="0" smtClean="0"/>
              <a:t>Cars revolutionized American life. </a:t>
            </a:r>
            <a:r>
              <a:rPr lang="en-US" sz="2000" u="sng" dirty="0" smtClean="0"/>
              <a:t>The auto industry spurred growth in other large industries</a:t>
            </a:r>
            <a:r>
              <a:rPr lang="en-US" sz="2000" dirty="0" smtClean="0"/>
              <a:t>, such as rubber, plate glass, nickel, and lead. </a:t>
            </a:r>
            <a:r>
              <a:rPr lang="en-US" sz="2000" dirty="0" err="1" smtClean="0"/>
              <a:t>Automaking</a:t>
            </a:r>
            <a:r>
              <a:rPr lang="en-US" sz="2000" dirty="0" smtClean="0"/>
              <a:t> alone consumed 15 percent of the nation’s steel, and the flood of cars stimulated a tremendous expansion of the petroleum industry. </a:t>
            </a:r>
            <a:r>
              <a:rPr lang="en-US" sz="2000" u="sng" dirty="0" smtClean="0"/>
              <a:t>Cars also created new small-business opportunities</a:t>
            </a:r>
            <a:r>
              <a:rPr lang="en-US" sz="2000" dirty="0" smtClean="0"/>
              <a:t>, such as garages and gas stations. </a:t>
            </a:r>
            <a:r>
              <a:rPr lang="en-US" sz="2000" u="sng" dirty="0" smtClean="0"/>
              <a:t>Cars eased the isolation of rural life</a:t>
            </a:r>
            <a:r>
              <a:rPr lang="en-US" sz="2000" dirty="0" smtClean="0"/>
              <a:t>, putting towns within reach of many farmers and the countryside a mere ride away for city dwellers. </a:t>
            </a:r>
            <a:r>
              <a:rPr lang="en-US" sz="2000" u="sng" dirty="0" smtClean="0"/>
              <a:t>Cars also enabled people to live farther away from work</a:t>
            </a:r>
            <a:r>
              <a:rPr lang="en-US" sz="2000" dirty="0" smtClean="0"/>
              <a:t>. An entirely new kind of consumer and worker, the auto commuter, appeared. </a:t>
            </a:r>
            <a:r>
              <a:rPr lang="en-US" sz="2000" u="sng" dirty="0" smtClean="0"/>
              <a:t>Commuters</a:t>
            </a:r>
            <a:r>
              <a:rPr lang="en-US" sz="2000" dirty="0" smtClean="0"/>
              <a:t> lived in growing suburban communities and drove to work in the city.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46928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Learning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13325"/>
          </a:xfrm>
        </p:spPr>
        <p:txBody>
          <a:bodyPr/>
          <a:lstStyle/>
          <a:p>
            <a:r>
              <a:rPr lang="en-US" dirty="0"/>
              <a:t>By the end of this lesson you will:</a:t>
            </a:r>
          </a:p>
          <a:p>
            <a:pPr lvl="1"/>
            <a:r>
              <a:rPr lang="en-US" dirty="0" smtClean="0"/>
              <a:t>Describe an assembly line.</a:t>
            </a:r>
          </a:p>
          <a:p>
            <a:pPr lvl="1"/>
            <a:r>
              <a:rPr lang="en-US" dirty="0" smtClean="0"/>
              <a:t>Tell what tradition International Harvester started.</a:t>
            </a:r>
          </a:p>
          <a:p>
            <a:pPr lvl="1"/>
            <a:r>
              <a:rPr lang="en-US" dirty="0" smtClean="0"/>
              <a:t>State what Ford’s Sociological Department was created to do.</a:t>
            </a:r>
          </a:p>
          <a:p>
            <a:pPr lvl="1"/>
            <a:r>
              <a:rPr lang="en-US" dirty="0" smtClean="0"/>
              <a:t>Understand Ford’s philosophy towards increasing sales.</a:t>
            </a:r>
          </a:p>
          <a:p>
            <a:pPr lvl="1"/>
            <a:r>
              <a:rPr lang="en-US" u="sng" dirty="0" smtClean="0"/>
              <a:t>Describe how </a:t>
            </a:r>
            <a:r>
              <a:rPr lang="en-US" u="sng" dirty="0"/>
              <a:t>the automobile </a:t>
            </a:r>
            <a:r>
              <a:rPr lang="en-US" u="sng" dirty="0" smtClean="0"/>
              <a:t>affected </a:t>
            </a:r>
            <a:r>
              <a:rPr lang="en-US" u="sng" dirty="0"/>
              <a:t>American business and society in the </a:t>
            </a:r>
            <a:r>
              <a:rPr lang="en-US" u="sng" dirty="0" smtClean="0"/>
              <a:t>1920s</a:t>
            </a:r>
            <a:r>
              <a:rPr lang="en-US" dirty="0"/>
              <a:t>.</a:t>
            </a:r>
            <a:endParaRPr lang="en-US" dirty="0" smtClean="0"/>
          </a:p>
          <a:p>
            <a:pPr lvl="1"/>
            <a:r>
              <a:rPr lang="en-US" dirty="0" smtClean="0"/>
              <a:t>Know how most Americans felt about the airplane.</a:t>
            </a:r>
          </a:p>
          <a:p>
            <a:pPr lvl="1"/>
            <a:r>
              <a:rPr lang="en-US" dirty="0" smtClean="0"/>
              <a:t>Know how Charles Lindberg changed how Americans felt about the airplane.</a:t>
            </a:r>
          </a:p>
          <a:p>
            <a:pPr lvl="1"/>
            <a:r>
              <a:rPr lang="en-US" dirty="0" smtClean="0"/>
              <a:t>Understand welfare capitalism.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54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Rise of New Industries</a:t>
            </a:r>
            <a:endParaRPr lang="en-US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708525"/>
          </a:xfrm>
        </p:spPr>
        <p:txBody>
          <a:bodyPr/>
          <a:lstStyle/>
          <a:p>
            <a:r>
              <a:rPr lang="en-US" b="1" dirty="0" smtClean="0"/>
              <a:t>Mass Production</a:t>
            </a:r>
            <a:r>
              <a:rPr lang="en-US" dirty="0" smtClean="0"/>
              <a:t>: large-scale product manufacturing usually done by machinery</a:t>
            </a:r>
          </a:p>
          <a:p>
            <a:pPr lvl="1"/>
            <a:r>
              <a:rPr lang="en-US" dirty="0" smtClean="0"/>
              <a:t>Created more supply</a:t>
            </a:r>
          </a:p>
          <a:p>
            <a:pPr lvl="1"/>
            <a:r>
              <a:rPr lang="en-US" dirty="0" smtClean="0"/>
              <a:t> Reduced consumer cost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</p:txBody>
      </p:sp>
      <p:pic>
        <p:nvPicPr>
          <p:cNvPr id="15363" name="Picture 8" descr="http://upload.wikimedia.org/wikipedia/commons/thumb/8/83/Airacobra_P39_Assembly_LOC_02902u.jpg/220px-Airacobra_P39_Assembly_LOC_02902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505200"/>
            <a:ext cx="3276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AutoShape 2" descr="http://longstreet.typepad.com/.a/6a00d83542d51e69e20115708bfb95970c-500w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5365" name="Picture 9" descr="http://freepages.genealogy.rootsweb.com/~springport/pictures30/000030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667000"/>
            <a:ext cx="3962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 descr="http://www.willard.lib.mi.us/historical/bcphotos/business/images/h34_34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14825"/>
            <a:ext cx="43053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4" descr="http://rlv.zcache.com/auto_assembly_line_1920s_card-p137573113275044231z85p0_4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30480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Social Impact of the Car</a:t>
            </a:r>
            <a:endParaRPr lang="en-US" dirty="0"/>
          </a:p>
        </p:txBody>
      </p:sp>
      <p:sp>
        <p:nvSpPr>
          <p:cNvPr id="17412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78425"/>
          </a:xfrm>
        </p:spPr>
        <p:txBody>
          <a:bodyPr>
            <a:normAutofit fontScale="925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u="sng" dirty="0" smtClean="0"/>
              <a:t>The Assembly Line</a:t>
            </a:r>
            <a:r>
              <a:rPr lang="en-US" dirty="0" smtClean="0"/>
              <a:t>: divided operations into simple tasks that unskilled workers could perform and cut unnecessary motion to a minimum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Henry </a:t>
            </a:r>
            <a:r>
              <a:rPr lang="en-US" dirty="0" smtClean="0"/>
              <a:t>Ford’s philosophy was to </a:t>
            </a:r>
            <a:r>
              <a:rPr lang="en-US" u="sng" dirty="0" smtClean="0"/>
              <a:t>lower the price of the car</a:t>
            </a:r>
            <a:endParaRPr lang="en-US" u="sng" dirty="0" smtClean="0"/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In 1912 a car took 12 hours to bu</a:t>
            </a:r>
            <a:r>
              <a:rPr lang="en-US" dirty="0" smtClean="0">
                <a:solidFill>
                  <a:schemeClr val="bg1"/>
                </a:solidFill>
              </a:rPr>
              <a:t>ild and </a:t>
            </a:r>
            <a:r>
              <a:rPr lang="en-US" dirty="0" smtClean="0">
                <a:solidFill>
                  <a:schemeClr val="bg1"/>
                </a:solidFill>
              </a:rPr>
              <a:t>it cost </a:t>
            </a:r>
            <a:r>
              <a:rPr lang="en-US" dirty="0" smtClean="0">
                <a:solidFill>
                  <a:schemeClr val="bg1"/>
                </a:solidFill>
              </a:rPr>
              <a:t>$850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In 1925 a car was finished every </a:t>
            </a:r>
            <a:r>
              <a:rPr lang="en-US" dirty="0" smtClean="0">
                <a:solidFill>
                  <a:schemeClr val="bg1"/>
                </a:solidFill>
              </a:rPr>
              <a:t>10 seconds and cost $295!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The automobile became availab</a:t>
            </a:r>
            <a:r>
              <a:rPr lang="en-US" dirty="0" smtClean="0">
                <a:solidFill>
                  <a:srgbClr val="FF0000"/>
                </a:solidFill>
              </a:rPr>
              <a:t>le to millions of Americans.</a:t>
            </a:r>
          </a:p>
          <a:p>
            <a:pPr marL="1133856" lvl="2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en-US" dirty="0" smtClean="0">
                <a:solidFill>
                  <a:srgbClr val="FF0000"/>
                </a:solidFill>
              </a:rPr>
              <a:t>The car created new enterprises such as garages and gas stations.</a:t>
            </a:r>
          </a:p>
          <a:p>
            <a:pPr marL="1133856" lvl="2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en-US" dirty="0" smtClean="0">
                <a:solidFill>
                  <a:srgbClr val="FF0000"/>
                </a:solidFill>
              </a:rPr>
              <a:t>Rural life was less isolated.</a:t>
            </a:r>
          </a:p>
          <a:p>
            <a:pPr marL="1133856" lvl="2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en-US" dirty="0" smtClean="0">
                <a:solidFill>
                  <a:srgbClr val="FF0000"/>
                </a:solidFill>
              </a:rPr>
              <a:t>People could now </a:t>
            </a:r>
            <a:r>
              <a:rPr lang="en-US" u="sng" dirty="0" smtClean="0">
                <a:solidFill>
                  <a:srgbClr val="FF0000"/>
                </a:solidFill>
              </a:rPr>
              <a:t>commute</a:t>
            </a:r>
            <a:r>
              <a:rPr lang="en-US" dirty="0" smtClean="0">
                <a:solidFill>
                  <a:srgbClr val="FF0000"/>
                </a:solidFill>
              </a:rPr>
              <a:t> greater distances to work.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Working Norms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International Harvester</a:t>
            </a:r>
          </a:p>
          <a:p>
            <a:pPr lvl="1"/>
            <a:r>
              <a:rPr lang="en-US" dirty="0" smtClean="0"/>
              <a:t>Maker of trucks, tractors, and other farm machinery</a:t>
            </a:r>
          </a:p>
          <a:p>
            <a:pPr lvl="1"/>
            <a:r>
              <a:rPr lang="en-US" u="sng" dirty="0" smtClean="0"/>
              <a:t>Instituted an annual two-week paid vacation for employees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0"/>
            <a:r>
              <a:rPr lang="en-US" dirty="0" smtClean="0">
                <a:solidFill>
                  <a:prstClr val="white"/>
                </a:solidFill>
              </a:rPr>
              <a:t>Ford Motor Company</a:t>
            </a:r>
          </a:p>
          <a:p>
            <a:pPr lvl="1"/>
            <a:r>
              <a:rPr lang="en-US" dirty="0" smtClean="0">
                <a:solidFill>
                  <a:prstClr val="white"/>
                </a:solidFill>
              </a:rPr>
              <a:t>Began a sociological department to </a:t>
            </a:r>
            <a:r>
              <a:rPr lang="en-US" u="sng" dirty="0" smtClean="0">
                <a:solidFill>
                  <a:prstClr val="white"/>
                </a:solidFill>
              </a:rPr>
              <a:t>set requirements workers had to meet</a:t>
            </a:r>
            <a:endParaRPr lang="en-US" u="sng" dirty="0">
              <a:solidFill>
                <a:prstClr val="white"/>
              </a:solidFill>
            </a:endParaRPr>
          </a:p>
          <a:p>
            <a:pPr marL="585788" lvl="1" indent="0">
              <a:buNone/>
            </a:pPr>
            <a:endParaRPr lang="en-US" dirty="0"/>
          </a:p>
        </p:txBody>
      </p:sp>
      <p:pic>
        <p:nvPicPr>
          <p:cNvPr id="4" name="Picture 3" descr="http://www.antiquefarming.com/images/ih-farmingtracto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99" y="3505200"/>
            <a:ext cx="3236101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1.bp.blogspot.com/-iCYAPmOFChk/T6EPUUMOX3I/AAAAAAAAAoU/ycxMFTEn0Oo/s1600/photo+(42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29000"/>
            <a:ext cx="1961515" cy="2230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thetribune.media.clients.ellingtoncms.com/img/photos/2013/09/09/Calendar_t670.jpg?b3f6a5d7692ccc373d56e40cf708e3fa67d9af9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85253"/>
            <a:ext cx="1600200" cy="1137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5838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7" descr="http://static.artfire.com/admin/product_images/thumbs/--90000--84512_product_106058062_thumb_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7950" y="1981200"/>
            <a:ext cx="268605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Consumer Goods Industry</a:t>
            </a:r>
            <a:br>
              <a:rPr lang="en-US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5181600"/>
          </a:xfrm>
        </p:spPr>
        <p:txBody>
          <a:bodyPr>
            <a:normAutofit fontScale="85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Many new goods and products became available to Americans who had “disposable” income (extra-money):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Electric Razors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Disposable facial tissue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Frozen food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Home hair dye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Cleaning products (spurred by indoor plumbing)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Electric Irons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Vacuum Cleaners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Washing Machines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Refrigerators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Gas Stoves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Improved Glass Cookware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Fashion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Personal Appearance Items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/>
              <a:buChar char=""/>
              <a:defRPr/>
            </a:pPr>
            <a:endParaRPr lang="en-US" dirty="0"/>
          </a:p>
        </p:txBody>
      </p:sp>
      <p:pic>
        <p:nvPicPr>
          <p:cNvPr id="19460" name="Picture 8" descr="http://www.1377731.com/museum/enerad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4343400"/>
            <a:ext cx="2133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http://www.okladot.state.ok.us/odot100/photos/1920/1920_Branif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419600"/>
            <a:ext cx="3886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300" dirty="0" smtClean="0"/>
              <a:t>The Airline Industry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7848600" cy="48736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600" dirty="0" smtClean="0"/>
              <a:t>Did not “take off” as fast as the automobile industry</a:t>
            </a:r>
          </a:p>
          <a:p>
            <a:pPr lvl="1">
              <a:lnSpc>
                <a:spcPct val="80000"/>
              </a:lnSpc>
            </a:pPr>
            <a:r>
              <a:rPr lang="en-US" sz="2200" u="sng" dirty="0" smtClean="0"/>
              <a:t>People thought airplanes were </a:t>
            </a:r>
            <a:r>
              <a:rPr lang="en-US" sz="2200" u="sng" dirty="0" smtClean="0"/>
              <a:t>flimsy, unsafe, and just a novelty</a:t>
            </a:r>
            <a:endParaRPr lang="en-US" sz="2200" u="sng" dirty="0" smtClean="0"/>
          </a:p>
          <a:p>
            <a:pPr>
              <a:lnSpc>
                <a:spcPct val="80000"/>
              </a:lnSpc>
            </a:pPr>
            <a:r>
              <a:rPr lang="en-US" sz="2600" dirty="0" smtClean="0"/>
              <a:t>Starting in 1918 the USPS used airplanes to fly mail between Washington DC and New York.</a:t>
            </a:r>
          </a:p>
          <a:p>
            <a:pPr>
              <a:lnSpc>
                <a:spcPct val="80000"/>
              </a:lnSpc>
            </a:pPr>
            <a:r>
              <a:rPr lang="en-US" sz="2600" dirty="0" smtClean="0"/>
              <a:t>The Air Commerce Act: offered federal aid to build airports </a:t>
            </a:r>
          </a:p>
          <a:p>
            <a:pPr>
              <a:lnSpc>
                <a:spcPct val="80000"/>
              </a:lnSpc>
            </a:pPr>
            <a:r>
              <a:rPr lang="en-US" sz="2600" dirty="0" smtClean="0"/>
              <a:t>In 1927 </a:t>
            </a:r>
            <a:r>
              <a:rPr lang="en-US" sz="2600" u="sng" dirty="0" smtClean="0"/>
              <a:t>Charles Lindbergh</a:t>
            </a:r>
            <a:r>
              <a:rPr lang="en-US" sz="2600" dirty="0" smtClean="0"/>
              <a:t> flew solo across the Atlantic boosting the airline industry. </a:t>
            </a:r>
          </a:p>
          <a:p>
            <a:pPr>
              <a:lnSpc>
                <a:spcPct val="80000"/>
              </a:lnSpc>
            </a:pPr>
            <a:r>
              <a:rPr lang="en-US" sz="2600" dirty="0" smtClean="0"/>
              <a:t>By 1928, 48 airlines flew to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2600" dirty="0" smtClean="0"/>
              <a:t>     355 US cities regularly.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Radio Industry</a:t>
            </a:r>
            <a:endParaRPr lang="en-US" dirty="0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1926-National Broadcasting Company (NBC)</a:t>
            </a:r>
          </a:p>
          <a:p>
            <a:r>
              <a:rPr lang="en-US" smtClean="0"/>
              <a:t>1927-Columbia Broadcasting System (CBS)</a:t>
            </a:r>
          </a:p>
          <a:p>
            <a:r>
              <a:rPr lang="en-US" smtClean="0"/>
              <a:t>The 1928 Presidential Election Campaign was aired on the radio for the first time nationwide.</a:t>
            </a:r>
          </a:p>
        </p:txBody>
      </p:sp>
      <p:pic>
        <p:nvPicPr>
          <p:cNvPr id="23555" name="Picture 3" descr="http://www.wired.com/images/article/full/2008/09/radio_1921_630p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733800"/>
            <a:ext cx="311943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http://class--projects.wikispaces.com/file/view/radio.jpg/208240188/radi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886200"/>
            <a:ext cx="277653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 descr="http://ecx.images-amazon.com/images/I/41YykTh5qsL._SL500_AA300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981200"/>
            <a:ext cx="2590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Consumer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Americans shifted from “thrift” and “prudence” to consumerism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Easy Consumer Credit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Individuals borrowed money to “get it no</a:t>
            </a:r>
            <a:r>
              <a:rPr lang="en-US" dirty="0" smtClean="0">
                <a:solidFill>
                  <a:schemeClr val="bg1"/>
                </a:solidFill>
              </a:rPr>
              <a:t>w and pay for it </a:t>
            </a:r>
            <a:r>
              <a:rPr lang="en-US" dirty="0" smtClean="0"/>
              <a:t>later”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Mass Advertising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The Managerial Revolution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u="sng" dirty="0" smtClean="0"/>
              <a:t>Welfare Capitalism</a:t>
            </a:r>
            <a:r>
              <a:rPr lang="en-US" dirty="0" smtClean="0"/>
              <a:t>: Companies allow</a:t>
            </a:r>
            <a:r>
              <a:rPr lang="en-US" dirty="0" smtClean="0">
                <a:solidFill>
                  <a:schemeClr val="bg1"/>
                </a:solidFill>
              </a:rPr>
              <a:t>ed workers </a:t>
            </a:r>
            <a:r>
              <a:rPr lang="en-US" dirty="0" smtClean="0"/>
              <a:t>to buy stock, participate in profit sha</a:t>
            </a:r>
            <a:r>
              <a:rPr lang="en-US" dirty="0" smtClean="0">
                <a:solidFill>
                  <a:schemeClr val="bg1"/>
                </a:solidFill>
              </a:rPr>
              <a:t>ring, and </a:t>
            </a:r>
            <a:r>
              <a:rPr lang="en-US" dirty="0" smtClean="0"/>
              <a:t>receive benefits such as medical care and pensions. 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Unions seemed unnecessary.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Workplaces where employees were hired without having to join a union became known as “open shops”.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1039</TotalTime>
  <Words>939</Words>
  <Application>Microsoft Office PowerPoint</Application>
  <PresentationFormat>On-screen Show (4:3)</PresentationFormat>
  <Paragraphs>107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Apex</vt:lpstr>
      <vt:lpstr>Normalcy and Good Times</vt:lpstr>
      <vt:lpstr>Learning Targets</vt:lpstr>
      <vt:lpstr>The Rise of New Industries</vt:lpstr>
      <vt:lpstr>The Social Impact of the Car</vt:lpstr>
      <vt:lpstr>New Working Norms</vt:lpstr>
      <vt:lpstr>The Consumer Goods Industry </vt:lpstr>
      <vt:lpstr>The Airline Industry </vt:lpstr>
      <vt:lpstr>The Radio Industry</vt:lpstr>
      <vt:lpstr>The Consumer Society</vt:lpstr>
      <vt:lpstr>The Farm Crisis Continues…</vt:lpstr>
      <vt:lpstr>Review Questions</vt:lpstr>
      <vt:lpstr>Essay Question</vt:lpstr>
      <vt:lpstr>Essay Question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 and its Aftermath</dc:title>
  <dc:creator>Wayne Rumbaugh</dc:creator>
  <cp:lastModifiedBy>Rumbaugh, Wayne</cp:lastModifiedBy>
  <cp:revision>114</cp:revision>
  <dcterms:created xsi:type="dcterms:W3CDTF">2011-11-28T19:11:55Z</dcterms:created>
  <dcterms:modified xsi:type="dcterms:W3CDTF">2013-12-11T20:47:12Z</dcterms:modified>
</cp:coreProperties>
</file>