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57" r:id="rId4"/>
    <p:sldId id="258" r:id="rId5"/>
    <p:sldId id="259" r:id="rId6"/>
    <p:sldId id="260" r:id="rId7"/>
    <p:sldId id="261" r:id="rId8"/>
    <p:sldId id="262"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96" y="-12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578C048-A3E1-4FD5-873B-69DDFAF0F67B}" type="datetimeFigureOut">
              <a:rPr lang="en-US" smtClean="0"/>
              <a:pPr/>
              <a:t>9/10/2013</a:t>
            </a:fld>
            <a:endParaRPr lang="en-US"/>
          </a:p>
        </p:txBody>
      </p:sp>
      <p:sp>
        <p:nvSpPr>
          <p:cNvPr id="16" name="Slide Number Placeholder 15"/>
          <p:cNvSpPr>
            <a:spLocks noGrp="1"/>
          </p:cNvSpPr>
          <p:nvPr>
            <p:ph type="sldNum" sz="quarter" idx="11"/>
          </p:nvPr>
        </p:nvSpPr>
        <p:spPr/>
        <p:txBody>
          <a:bodyPr/>
          <a:lstStyle/>
          <a:p>
            <a:fld id="{7ED33F94-1586-4462-85F0-4D972DA6D6D3}"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78C048-A3E1-4FD5-873B-69DDFAF0F67B}"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33F94-1586-4462-85F0-4D972DA6D6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78C048-A3E1-4FD5-873B-69DDFAF0F67B}"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33F94-1586-4462-85F0-4D972DA6D6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578C048-A3E1-4FD5-873B-69DDFAF0F67B}" type="datetimeFigureOut">
              <a:rPr lang="en-US" smtClean="0"/>
              <a:pPr/>
              <a:t>9/10/2013</a:t>
            </a:fld>
            <a:endParaRPr lang="en-US"/>
          </a:p>
        </p:txBody>
      </p:sp>
      <p:sp>
        <p:nvSpPr>
          <p:cNvPr id="15" name="Slide Number Placeholder 14"/>
          <p:cNvSpPr>
            <a:spLocks noGrp="1"/>
          </p:cNvSpPr>
          <p:nvPr>
            <p:ph type="sldNum" sz="quarter" idx="15"/>
          </p:nvPr>
        </p:nvSpPr>
        <p:spPr/>
        <p:txBody>
          <a:bodyPr/>
          <a:lstStyle>
            <a:lvl1pPr algn="ctr">
              <a:defRPr/>
            </a:lvl1pPr>
          </a:lstStyle>
          <a:p>
            <a:fld id="{7ED33F94-1586-4462-85F0-4D972DA6D6D3}"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78C048-A3E1-4FD5-873B-69DDFAF0F67B}"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33F94-1586-4462-85F0-4D972DA6D6D3}"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578C048-A3E1-4FD5-873B-69DDFAF0F67B}" type="datetimeFigureOut">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33F94-1586-4462-85F0-4D972DA6D6D3}"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ED33F94-1586-4462-85F0-4D972DA6D6D3}"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578C048-A3E1-4FD5-873B-69DDFAF0F67B}" type="datetimeFigureOut">
              <a:rPr lang="en-US" smtClean="0"/>
              <a:pPr/>
              <a:t>9/10/2013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578C048-A3E1-4FD5-873B-69DDFAF0F67B}" type="datetimeFigureOut">
              <a:rPr lang="en-US" smtClean="0"/>
              <a:pPr/>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D33F94-1586-4462-85F0-4D972DA6D6D3}"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78C048-A3E1-4FD5-873B-69DDFAF0F67B}" type="datetimeFigureOut">
              <a:rPr lang="en-US" smtClean="0"/>
              <a:pPr/>
              <a:t>9/10/2013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D33F94-1586-4462-85F0-4D972DA6D6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578C048-A3E1-4FD5-873B-69DDFAF0F67B}" type="datetimeFigureOut">
              <a:rPr lang="en-US" smtClean="0"/>
              <a:pPr/>
              <a:t>9/10/2013</a:t>
            </a:fld>
            <a:endParaRPr lang="en-US"/>
          </a:p>
        </p:txBody>
      </p:sp>
      <p:sp>
        <p:nvSpPr>
          <p:cNvPr id="9" name="Slide Number Placeholder 8"/>
          <p:cNvSpPr>
            <a:spLocks noGrp="1"/>
          </p:cNvSpPr>
          <p:nvPr>
            <p:ph type="sldNum" sz="quarter" idx="15"/>
          </p:nvPr>
        </p:nvSpPr>
        <p:spPr/>
        <p:txBody>
          <a:bodyPr/>
          <a:lstStyle/>
          <a:p>
            <a:fld id="{7ED33F94-1586-4462-85F0-4D972DA6D6D3}"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578C048-A3E1-4FD5-873B-69DDFAF0F67B}" type="datetimeFigureOut">
              <a:rPr lang="en-US" smtClean="0"/>
              <a:pPr/>
              <a:t>9/10/2013</a:t>
            </a:fld>
            <a:endParaRPr lang="en-US"/>
          </a:p>
        </p:txBody>
      </p:sp>
      <p:sp>
        <p:nvSpPr>
          <p:cNvPr id="9" name="Slide Number Placeholder 8"/>
          <p:cNvSpPr>
            <a:spLocks noGrp="1"/>
          </p:cNvSpPr>
          <p:nvPr>
            <p:ph type="sldNum" sz="quarter" idx="11"/>
          </p:nvPr>
        </p:nvSpPr>
        <p:spPr/>
        <p:txBody>
          <a:bodyPr/>
          <a:lstStyle/>
          <a:p>
            <a:fld id="{7ED33F94-1586-4462-85F0-4D972DA6D6D3}"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578C048-A3E1-4FD5-873B-69DDFAF0F67B}" type="datetimeFigureOut">
              <a:rPr lang="en-US" smtClean="0"/>
              <a:pPr/>
              <a:t>9/10/2013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ED33F94-1586-4462-85F0-4D972DA6D6D3}"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Miners and Ranchers </a:t>
            </a:r>
            <a:endParaRPr lang="en-US" dirty="0"/>
          </a:p>
        </p:txBody>
      </p:sp>
      <p:sp>
        <p:nvSpPr>
          <p:cNvPr id="2" name="Title 1"/>
          <p:cNvSpPr>
            <a:spLocks noGrp="1"/>
          </p:cNvSpPr>
          <p:nvPr>
            <p:ph type="ctrTitle"/>
          </p:nvPr>
        </p:nvSpPr>
        <p:spPr/>
        <p:txBody>
          <a:bodyPr/>
          <a:lstStyle/>
          <a:p>
            <a:r>
              <a:rPr lang="en-US" dirty="0" smtClean="0"/>
              <a:t>Settling the West</a:t>
            </a:r>
            <a:endParaRPr lang="en-US" dirty="0"/>
          </a:p>
        </p:txBody>
      </p:sp>
    </p:spTree>
    <p:extLst>
      <p:ext uri="{BB962C8B-B14F-4D97-AF65-F5344CB8AC3E}">
        <p14:creationId xmlns:p14="http://schemas.microsoft.com/office/powerpoint/2010/main" val="780190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Explain the effect that the Civil War and railroad construction had on the development of cattle ranching on the Great Plains.</a:t>
            </a:r>
          </a:p>
          <a:p>
            <a:pPr lvl="1"/>
            <a:r>
              <a:rPr lang="en-US" dirty="0" smtClean="0"/>
              <a:t>Before the Civil War, ranchers had little incentive to round up the longhorns roaming the grasslands. Beef prices were low, and moving the cattle to eastern markets was not practical. Two developments changed his situation: </a:t>
            </a:r>
            <a:r>
              <a:rPr lang="en-US" u="sng" dirty="0" smtClean="0"/>
              <a:t>the Civil War and the construction of railroads</a:t>
            </a:r>
            <a:r>
              <a:rPr lang="en-US" dirty="0" smtClean="0"/>
              <a:t>. During the Civil War, eastern cattle were slaughtered in huge numbers to feed the armies. </a:t>
            </a:r>
            <a:r>
              <a:rPr lang="en-US" u="sng" dirty="0" smtClean="0"/>
              <a:t>After the war, beef prices soared</a:t>
            </a:r>
            <a:r>
              <a:rPr lang="en-US" dirty="0" smtClean="0"/>
              <a:t>, making it worth while to round up the longhorns if a way could be found to move them east. </a:t>
            </a:r>
            <a:r>
              <a:rPr lang="en-US" u="sng" dirty="0" smtClean="0"/>
              <a:t>By the end of the war, railroads had reached the Great Plains</a:t>
            </a:r>
            <a:r>
              <a:rPr lang="en-US" dirty="0" smtClean="0"/>
              <a:t>. Ranchers and livestock dealers realized that if the </a:t>
            </a:r>
            <a:r>
              <a:rPr lang="en-US" u="sng" dirty="0" smtClean="0"/>
              <a:t>longhorns were rounded up </a:t>
            </a:r>
            <a:r>
              <a:rPr lang="en-US" dirty="0" smtClean="0"/>
              <a:t>and driven several hundred miles </a:t>
            </a:r>
            <a:r>
              <a:rPr lang="en-US" u="sng" dirty="0" smtClean="0"/>
              <a:t>to the towns where the railroad lines ended</a:t>
            </a:r>
            <a:r>
              <a:rPr lang="en-US" dirty="0" smtClean="0"/>
              <a:t>, they </a:t>
            </a:r>
            <a:r>
              <a:rPr lang="en-US" u="sng" dirty="0" smtClean="0"/>
              <a:t>could be sold for a huge profit </a:t>
            </a:r>
            <a:r>
              <a:rPr lang="en-US" dirty="0" smtClean="0"/>
              <a:t>and shipped </a:t>
            </a:r>
            <a:r>
              <a:rPr lang="en-US" u="sng" dirty="0" smtClean="0"/>
              <a:t>east</a:t>
            </a:r>
            <a:r>
              <a:rPr lang="en-US" dirty="0" smtClean="0"/>
              <a:t> to market.</a:t>
            </a:r>
          </a:p>
          <a:p>
            <a:pPr lvl="1"/>
            <a:endParaRPr lang="en-US" dirty="0" smtClean="0"/>
          </a:p>
          <a:p>
            <a:endParaRPr lang="en-US" dirty="0"/>
          </a:p>
        </p:txBody>
      </p:sp>
      <p:sp>
        <p:nvSpPr>
          <p:cNvPr id="3" name="Title 2"/>
          <p:cNvSpPr>
            <a:spLocks noGrp="1"/>
          </p:cNvSpPr>
          <p:nvPr>
            <p:ph type="title"/>
          </p:nvPr>
        </p:nvSpPr>
        <p:spPr/>
        <p:txBody>
          <a:bodyPr/>
          <a:lstStyle/>
          <a:p>
            <a:r>
              <a:rPr lang="en-US" dirty="0" smtClean="0"/>
              <a:t>Essay Question and Answer:</a:t>
            </a:r>
            <a:endParaRPr lang="en-US" dirty="0"/>
          </a:p>
        </p:txBody>
      </p:sp>
    </p:spTree>
    <p:extLst>
      <p:ext uri="{BB962C8B-B14F-4D97-AF65-F5344CB8AC3E}">
        <p14:creationId xmlns:p14="http://schemas.microsoft.com/office/powerpoint/2010/main" val="3751579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00600"/>
          </a:xfrm>
        </p:spPr>
        <p:txBody>
          <a:bodyPr>
            <a:normAutofit lnSpcReduction="10000"/>
          </a:bodyPr>
          <a:lstStyle/>
          <a:p>
            <a:r>
              <a:rPr lang="en-US" dirty="0" smtClean="0"/>
              <a:t>Explain the cycle that took place between towns going from boomtown to ghost town.</a:t>
            </a:r>
          </a:p>
          <a:p>
            <a:pPr lvl="1"/>
            <a:r>
              <a:rPr lang="en-US" u="sng" dirty="0" smtClean="0"/>
              <a:t>News of a mineral strike in an area would start a stampede of prospectors </a:t>
            </a:r>
            <a:r>
              <a:rPr lang="en-US" dirty="0" smtClean="0"/>
              <a:t>desperately hoping to strike it rich. </a:t>
            </a:r>
            <a:r>
              <a:rPr lang="en-US" u="sng" dirty="0" smtClean="0"/>
              <a:t>Almost overnight</a:t>
            </a:r>
            <a:r>
              <a:rPr lang="en-US" dirty="0" smtClean="0"/>
              <a:t>, the town near the strike would </a:t>
            </a:r>
            <a:r>
              <a:rPr lang="en-US" u="sng" dirty="0" smtClean="0"/>
              <a:t>go from a frontier outpost to a boomtown of thousands </a:t>
            </a:r>
            <a:r>
              <a:rPr lang="en-US" dirty="0" smtClean="0"/>
              <a:t>of people. Shops, hotels, entertainment houses, and newspapers would open to serve the people. </a:t>
            </a:r>
            <a:r>
              <a:rPr lang="en-US" u="sng" dirty="0" smtClean="0"/>
              <a:t>When the mineral veins were exhausted several years later, the mines would close</a:t>
            </a:r>
            <a:r>
              <a:rPr lang="en-US" dirty="0" smtClean="0"/>
              <a:t>. Without the mines the town’s economy would collapse, and </a:t>
            </a:r>
            <a:r>
              <a:rPr lang="en-US" u="sng" dirty="0" smtClean="0"/>
              <a:t>most townspeople would move on in search of new opportunities</a:t>
            </a:r>
            <a:r>
              <a:rPr lang="en-US" dirty="0" smtClean="0"/>
              <a:t>. The result was a </a:t>
            </a:r>
            <a:r>
              <a:rPr lang="en-US" u="sng" dirty="0" smtClean="0"/>
              <a:t>ghost town</a:t>
            </a:r>
            <a:r>
              <a:rPr lang="en-US" dirty="0" smtClean="0"/>
              <a:t>. This cycle of boom and bust was repeated throughout the mountainous West.</a:t>
            </a:r>
            <a:endParaRPr lang="en-US" dirty="0"/>
          </a:p>
        </p:txBody>
      </p:sp>
      <p:sp>
        <p:nvSpPr>
          <p:cNvPr id="3" name="Title 2"/>
          <p:cNvSpPr>
            <a:spLocks noGrp="1"/>
          </p:cNvSpPr>
          <p:nvPr>
            <p:ph type="title"/>
          </p:nvPr>
        </p:nvSpPr>
        <p:spPr/>
        <p:txBody>
          <a:bodyPr/>
          <a:lstStyle/>
          <a:p>
            <a:r>
              <a:rPr lang="en-US" dirty="0" smtClean="0"/>
              <a:t>Essay Question and Answer:</a:t>
            </a:r>
            <a:endParaRPr lang="en-US" dirty="0"/>
          </a:p>
        </p:txBody>
      </p:sp>
    </p:spTree>
    <p:extLst>
      <p:ext uri="{BB962C8B-B14F-4D97-AF65-F5344CB8AC3E}">
        <p14:creationId xmlns:p14="http://schemas.microsoft.com/office/powerpoint/2010/main" val="4031925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382000" cy="5105400"/>
          </a:xfrm>
        </p:spPr>
        <p:txBody>
          <a:bodyPr>
            <a:normAutofit fontScale="92500" lnSpcReduction="10000"/>
          </a:bodyPr>
          <a:lstStyle/>
          <a:p>
            <a:r>
              <a:rPr lang="en-US" dirty="0" smtClean="0"/>
              <a:t>Know the following names/terms/places:</a:t>
            </a:r>
          </a:p>
          <a:p>
            <a:pPr marL="0" indent="0">
              <a:buNone/>
            </a:pPr>
            <a:r>
              <a:rPr lang="en-US" dirty="0"/>
              <a:t> </a:t>
            </a:r>
            <a:r>
              <a:rPr lang="en-US" dirty="0" smtClean="0"/>
              <a:t>  placer mining, quartz mining, Henry </a:t>
            </a:r>
          </a:p>
          <a:p>
            <a:pPr marL="0" indent="0">
              <a:buNone/>
            </a:pPr>
            <a:r>
              <a:rPr lang="en-US" dirty="0"/>
              <a:t> </a:t>
            </a:r>
            <a:r>
              <a:rPr lang="en-US" dirty="0" smtClean="0"/>
              <a:t>  Comstock, vigilance committees, Leadville, Denver,  </a:t>
            </a:r>
          </a:p>
          <a:p>
            <a:pPr marL="0" indent="0">
              <a:buNone/>
            </a:pPr>
            <a:r>
              <a:rPr lang="en-US" dirty="0"/>
              <a:t> </a:t>
            </a:r>
            <a:r>
              <a:rPr lang="en-US" dirty="0" smtClean="0"/>
              <a:t>  long drive</a:t>
            </a:r>
          </a:p>
          <a:p>
            <a:r>
              <a:rPr lang="en-US" dirty="0" smtClean="0"/>
              <a:t>Discuss the reason “longhorns” could survive the Great Plains.</a:t>
            </a:r>
            <a:endParaRPr lang="en-US" dirty="0"/>
          </a:p>
          <a:p>
            <a:r>
              <a:rPr lang="en-US" dirty="0" smtClean="0"/>
              <a:t>Describe the significance of the Chisholm Trail.</a:t>
            </a:r>
          </a:p>
          <a:p>
            <a:r>
              <a:rPr lang="en-US" dirty="0" smtClean="0"/>
              <a:t>What caused “range wars” and what was their result.</a:t>
            </a:r>
          </a:p>
          <a:p>
            <a:r>
              <a:rPr lang="en-US" dirty="0" smtClean="0"/>
              <a:t>Explain the effect that the Civil War and railroad construction had on the development of cattle ranching on the Great Plains</a:t>
            </a:r>
            <a:r>
              <a:rPr lang="en-US" dirty="0" smtClean="0"/>
              <a:t>.</a:t>
            </a:r>
          </a:p>
          <a:p>
            <a:r>
              <a:rPr lang="en-US" dirty="0"/>
              <a:t>Explain the cycle that took place between towns going from boomtown to ghost </a:t>
            </a:r>
            <a:r>
              <a:rPr lang="en-US" dirty="0" smtClean="0"/>
              <a:t>town.</a:t>
            </a:r>
            <a:endParaRPr lang="en-US" dirty="0" smtClean="0"/>
          </a:p>
          <a:p>
            <a:endParaRPr lang="en-US" dirty="0"/>
          </a:p>
        </p:txBody>
      </p:sp>
      <p:sp>
        <p:nvSpPr>
          <p:cNvPr id="3" name="Title 2"/>
          <p:cNvSpPr>
            <a:spLocks noGrp="1"/>
          </p:cNvSpPr>
          <p:nvPr>
            <p:ph type="title"/>
          </p:nvPr>
        </p:nvSpPr>
        <p:spPr/>
        <p:txBody>
          <a:bodyPr/>
          <a:lstStyle/>
          <a:p>
            <a:r>
              <a:rPr lang="en-US" dirty="0" smtClean="0"/>
              <a:t>Learning Targets	</a:t>
            </a:r>
            <a:endParaRPr lang="en-US" dirty="0"/>
          </a:p>
        </p:txBody>
      </p:sp>
      <p:pic>
        <p:nvPicPr>
          <p:cNvPr id="5" name="Picture 4" descr="https://encrypted-tbn1.gstatic.com/images?q=tbn:ANd9GcTtNgMvdAiLFaOvNEYuOw1zKdru-t5Ma3iHClY1YcW9v6QCFlq-lQ"/>
          <p:cNvPicPr/>
          <p:nvPr/>
        </p:nvPicPr>
        <p:blipFill>
          <a:blip r:embed="rId2">
            <a:extLst>
              <a:ext uri="{28A0092B-C50C-407E-A947-70E740481C1C}">
                <a14:useLocalDpi xmlns:a14="http://schemas.microsoft.com/office/drawing/2010/main" val="0"/>
              </a:ext>
            </a:extLst>
          </a:blip>
          <a:srcRect/>
          <a:stretch>
            <a:fillRect/>
          </a:stretch>
        </p:blipFill>
        <p:spPr bwMode="auto">
          <a:xfrm>
            <a:off x="6553200" y="304800"/>
            <a:ext cx="2247900" cy="2038350"/>
          </a:xfrm>
          <a:prstGeom prst="rect">
            <a:avLst/>
          </a:prstGeom>
          <a:noFill/>
          <a:ln>
            <a:noFill/>
          </a:ln>
        </p:spPr>
      </p:pic>
    </p:spTree>
    <p:extLst>
      <p:ext uri="{BB962C8B-B14F-4D97-AF65-F5344CB8AC3E}">
        <p14:creationId xmlns:p14="http://schemas.microsoft.com/office/powerpoint/2010/main" val="169285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82000" cy="4572000"/>
          </a:xfrm>
        </p:spPr>
        <p:txBody>
          <a:bodyPr/>
          <a:lstStyle/>
          <a:p>
            <a:r>
              <a:rPr lang="en-US" dirty="0" smtClean="0"/>
              <a:t>The West’s rich deposits of gold, silver, and copper </a:t>
            </a:r>
          </a:p>
          <a:p>
            <a:pPr lvl="1"/>
            <a:r>
              <a:rPr lang="en-US" dirty="0" smtClean="0"/>
              <a:t>provided for the needs of growing industries in the East</a:t>
            </a:r>
          </a:p>
          <a:p>
            <a:pPr lvl="1"/>
            <a:r>
              <a:rPr lang="en-US" dirty="0" smtClean="0"/>
              <a:t>Brought the first settlers to the mountain west</a:t>
            </a:r>
          </a:p>
          <a:p>
            <a:r>
              <a:rPr lang="en-US" dirty="0" smtClean="0"/>
              <a:t>Early prospectors would </a:t>
            </a:r>
            <a:r>
              <a:rPr lang="en-US" u="sng" dirty="0" smtClean="0"/>
              <a:t>extract shallow deposits of ore off the surface (called placer mining) </a:t>
            </a:r>
            <a:r>
              <a:rPr lang="en-US" dirty="0" smtClean="0"/>
              <a:t>hoping to strike it rich.</a:t>
            </a:r>
          </a:p>
          <a:p>
            <a:pPr lvl="1"/>
            <a:r>
              <a:rPr lang="en-US" dirty="0" smtClean="0"/>
              <a:t>They used simple equipment like picks, shovels, pans. </a:t>
            </a:r>
          </a:p>
          <a:p>
            <a:r>
              <a:rPr lang="en-US" dirty="0" smtClean="0"/>
              <a:t>After these surface deposits dwindled, corporations would move in to begin </a:t>
            </a:r>
            <a:r>
              <a:rPr lang="en-US" u="sng" dirty="0" smtClean="0"/>
              <a:t>quartz mining which involved digging deep into the Earth. </a:t>
            </a:r>
            <a:endParaRPr lang="en-US" dirty="0"/>
          </a:p>
        </p:txBody>
      </p:sp>
      <p:sp>
        <p:nvSpPr>
          <p:cNvPr id="2" name="Title 1"/>
          <p:cNvSpPr>
            <a:spLocks noGrp="1"/>
          </p:cNvSpPr>
          <p:nvPr>
            <p:ph type="title"/>
          </p:nvPr>
        </p:nvSpPr>
        <p:spPr/>
        <p:txBody>
          <a:bodyPr/>
          <a:lstStyle/>
          <a:p>
            <a:r>
              <a:rPr lang="en-US" dirty="0" smtClean="0"/>
              <a:t>Growth of the Mining Industry </a:t>
            </a:r>
            <a:endParaRPr lang="en-US" dirty="0"/>
          </a:p>
        </p:txBody>
      </p:sp>
    </p:spTree>
    <p:extLst>
      <p:ext uri="{BB962C8B-B14F-4D97-AF65-F5344CB8AC3E}">
        <p14:creationId xmlns:p14="http://schemas.microsoft.com/office/powerpoint/2010/main" val="3759834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382000" cy="4953000"/>
          </a:xfrm>
        </p:spPr>
        <p:txBody>
          <a:bodyPr>
            <a:normAutofit fontScale="92500" lnSpcReduction="10000"/>
          </a:bodyPr>
          <a:lstStyle/>
          <a:p>
            <a:pPr marL="0" indent="0">
              <a:buNone/>
            </a:pPr>
            <a:r>
              <a:rPr lang="en-US" dirty="0" smtClean="0"/>
              <a:t>	</a:t>
            </a:r>
            <a:r>
              <a:rPr lang="en-US" b="1" u="sng" dirty="0" smtClean="0"/>
              <a:t>-The Big Strike in Nevada </a:t>
            </a:r>
          </a:p>
          <a:p>
            <a:r>
              <a:rPr lang="en-US" dirty="0" smtClean="0"/>
              <a:t>In 1859 a prospector named </a:t>
            </a:r>
            <a:r>
              <a:rPr lang="en-US" u="sng" dirty="0" smtClean="0"/>
              <a:t>Henry Comstock </a:t>
            </a:r>
            <a:r>
              <a:rPr lang="en-US" dirty="0" smtClean="0"/>
              <a:t>staked a claim in six-Mile Canyon, Nevada.</a:t>
            </a:r>
          </a:p>
          <a:p>
            <a:pPr lvl="1"/>
            <a:r>
              <a:rPr lang="en-US" dirty="0" smtClean="0"/>
              <a:t>The sticky, blue-gray mud found there turned out to be nearly </a:t>
            </a:r>
            <a:r>
              <a:rPr lang="en-US" u="sng" dirty="0" smtClean="0"/>
              <a:t>pure silver ore. </a:t>
            </a:r>
          </a:p>
          <a:p>
            <a:pPr lvl="1"/>
            <a:r>
              <a:rPr lang="en-US" dirty="0" smtClean="0"/>
              <a:t>News spread fast and the tiny outpost turned into a town of 30,000 almost overnight</a:t>
            </a:r>
          </a:p>
          <a:p>
            <a:r>
              <a:rPr lang="en-US" dirty="0" smtClean="0"/>
              <a:t>The silver eventually ran out and the mine closed.</a:t>
            </a:r>
          </a:p>
          <a:p>
            <a:pPr lvl="1"/>
            <a:r>
              <a:rPr lang="en-US" dirty="0" smtClean="0"/>
              <a:t>Without the mines, the town’s economy collapsed, and most of the towns people moved on in search of new opportunities. </a:t>
            </a:r>
          </a:p>
          <a:p>
            <a:pPr lvl="1"/>
            <a:r>
              <a:rPr lang="en-US" u="sng" dirty="0" smtClean="0"/>
              <a:t>This cycle of boom and bust- from boomtown to ghost town- was repeated throughout the mountainous West. </a:t>
            </a:r>
          </a:p>
          <a:p>
            <a:r>
              <a:rPr lang="en-US" u="sng" dirty="0" smtClean="0"/>
              <a:t>Law enforcers </a:t>
            </a:r>
            <a:r>
              <a:rPr lang="en-US" dirty="0" smtClean="0"/>
              <a:t>were scarce, </a:t>
            </a:r>
            <a:r>
              <a:rPr lang="en-US" u="sng" dirty="0" smtClean="0"/>
              <a:t>and self-appointed volunteers </a:t>
            </a:r>
            <a:r>
              <a:rPr lang="en-US" dirty="0" smtClean="0"/>
              <a:t>sometimes formed </a:t>
            </a:r>
            <a:r>
              <a:rPr lang="en-US" u="sng" dirty="0" smtClean="0"/>
              <a:t>vigilance committees.</a:t>
            </a:r>
          </a:p>
          <a:p>
            <a:endParaRPr lang="en-US" dirty="0"/>
          </a:p>
        </p:txBody>
      </p:sp>
      <p:sp>
        <p:nvSpPr>
          <p:cNvPr id="2" name="Title 1"/>
          <p:cNvSpPr>
            <a:spLocks noGrp="1"/>
          </p:cNvSpPr>
          <p:nvPr>
            <p:ph type="title"/>
          </p:nvPr>
        </p:nvSpPr>
        <p:spPr/>
        <p:txBody>
          <a:bodyPr/>
          <a:lstStyle/>
          <a:p>
            <a:r>
              <a:rPr lang="en-US" dirty="0">
                <a:solidFill>
                  <a:prstClr val="black"/>
                </a:solidFill>
              </a:rPr>
              <a:t>Growth of the Mining Industry </a:t>
            </a:r>
            <a:endParaRPr lang="en-US" dirty="0"/>
          </a:p>
        </p:txBody>
      </p:sp>
    </p:spTree>
    <p:extLst>
      <p:ext uri="{BB962C8B-B14F-4D97-AF65-F5344CB8AC3E}">
        <p14:creationId xmlns:p14="http://schemas.microsoft.com/office/powerpoint/2010/main" val="3771902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r>
              <a:rPr lang="en-US" b="1" dirty="0" smtClean="0"/>
              <a:t>-</a:t>
            </a:r>
            <a:r>
              <a:rPr lang="en-US" b="1" u="sng" dirty="0" smtClean="0"/>
              <a:t>Other Bonanzas </a:t>
            </a:r>
          </a:p>
          <a:p>
            <a:r>
              <a:rPr lang="en-US" u="sng" dirty="0" smtClean="0"/>
              <a:t>The discovery of gold near Pikes Peak in 1858 sent miners on a frantic rush. Coining the phrase “Pikes Peak or Bust.”</a:t>
            </a:r>
          </a:p>
          <a:p>
            <a:r>
              <a:rPr lang="en-US" u="sng" dirty="0" smtClean="0"/>
              <a:t>Leadville, so called for deep deposits of lead that contained large amounts of silver. </a:t>
            </a:r>
          </a:p>
          <a:p>
            <a:r>
              <a:rPr lang="en-US" u="sng" dirty="0" smtClean="0"/>
              <a:t>Denver, the supply point for mining areas</a:t>
            </a:r>
            <a:r>
              <a:rPr lang="en-US" dirty="0" smtClean="0"/>
              <a:t> became the second largest city in the West behind only San Francisco.</a:t>
            </a:r>
            <a:r>
              <a:rPr lang="en-US" u="sng" dirty="0" smtClean="0"/>
              <a:t> </a:t>
            </a:r>
          </a:p>
        </p:txBody>
      </p:sp>
      <p:sp>
        <p:nvSpPr>
          <p:cNvPr id="2" name="Title 1"/>
          <p:cNvSpPr>
            <a:spLocks noGrp="1"/>
          </p:cNvSpPr>
          <p:nvPr>
            <p:ph type="title"/>
          </p:nvPr>
        </p:nvSpPr>
        <p:spPr/>
        <p:txBody>
          <a:bodyPr/>
          <a:lstStyle/>
          <a:p>
            <a:r>
              <a:rPr lang="en-US" dirty="0">
                <a:solidFill>
                  <a:prstClr val="black"/>
                </a:solidFill>
              </a:rPr>
              <a:t>Growth of the Mining Industry </a:t>
            </a:r>
            <a:endParaRPr lang="en-US" dirty="0"/>
          </a:p>
        </p:txBody>
      </p:sp>
    </p:spTree>
    <p:extLst>
      <p:ext uri="{BB962C8B-B14F-4D97-AF65-F5344CB8AC3E}">
        <p14:creationId xmlns:p14="http://schemas.microsoft.com/office/powerpoint/2010/main" val="2903249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257800"/>
          </a:xfrm>
        </p:spPr>
        <p:txBody>
          <a:bodyPr>
            <a:normAutofit lnSpcReduction="10000"/>
          </a:bodyPr>
          <a:lstStyle/>
          <a:p>
            <a:r>
              <a:rPr lang="en-US" u="sng" dirty="0" smtClean="0"/>
              <a:t>In the early 1800’s, Americans did not think cattle ranches on the Great Plains were practical.</a:t>
            </a:r>
          </a:p>
          <a:p>
            <a:r>
              <a:rPr lang="en-US" u="sng" dirty="0" smtClean="0"/>
              <a:t>Water was scarce, and cattle from the East could not survive on the tough prairie grasses.</a:t>
            </a:r>
          </a:p>
          <a:p>
            <a:pPr lvl="1"/>
            <a:r>
              <a:rPr lang="en-US" u="sng" dirty="0" smtClean="0"/>
              <a:t>A different breed, the longhorn could easily survive in the harsh climate of the Plains, and by 1865, as many as 5 million of them roamed the grasslands of Texas. </a:t>
            </a:r>
          </a:p>
          <a:p>
            <a:r>
              <a:rPr lang="en-US" u="sng" dirty="0" smtClean="0"/>
              <a:t>Cattle could be driven north to the rail lines and sold for 10 times the price they could get in Texas.</a:t>
            </a:r>
          </a:p>
          <a:p>
            <a:pPr lvl="1"/>
            <a:r>
              <a:rPr lang="en-US" u="sng" dirty="0" smtClean="0"/>
              <a:t>The route to Abilene, Kansas, became the major route north. Between 1867 and 1871, cowboys drove nearly 1.5 million head of cattle up the Chisholm trail to Abilene- a town that, when filled with cowboys at the end of a drive, rivaled the mining towns in terms of rowdiness.  </a:t>
            </a:r>
          </a:p>
          <a:p>
            <a:endParaRPr lang="en-US" u="sng" dirty="0"/>
          </a:p>
        </p:txBody>
      </p:sp>
      <p:sp>
        <p:nvSpPr>
          <p:cNvPr id="2" name="Title 1"/>
          <p:cNvSpPr>
            <a:spLocks noGrp="1"/>
          </p:cNvSpPr>
          <p:nvPr>
            <p:ph type="title"/>
          </p:nvPr>
        </p:nvSpPr>
        <p:spPr>
          <a:xfrm>
            <a:off x="381000" y="0"/>
            <a:ext cx="8229600" cy="1143000"/>
          </a:xfrm>
        </p:spPr>
        <p:txBody>
          <a:bodyPr/>
          <a:lstStyle/>
          <a:p>
            <a:r>
              <a:rPr lang="en-US" dirty="0" smtClean="0"/>
              <a:t>Ranching and Cattle Drives </a:t>
            </a:r>
            <a:endParaRPr lang="en-US" dirty="0"/>
          </a:p>
        </p:txBody>
      </p:sp>
    </p:spTree>
    <p:extLst>
      <p:ext uri="{BB962C8B-B14F-4D97-AF65-F5344CB8AC3E}">
        <p14:creationId xmlns:p14="http://schemas.microsoft.com/office/powerpoint/2010/main" val="701188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r>
              <a:rPr lang="en-US" b="1" u="sng" dirty="0" smtClean="0"/>
              <a:t>-The Long Drive </a:t>
            </a:r>
          </a:p>
          <a:p>
            <a:r>
              <a:rPr lang="en-US" dirty="0" smtClean="0"/>
              <a:t>It began with the spring roundup when ranchers met their cowboys to collect cattle from the open range. </a:t>
            </a:r>
          </a:p>
          <a:p>
            <a:r>
              <a:rPr lang="en-US" dirty="0" smtClean="0"/>
              <a:t>Stock from many different owners made up these herds. </a:t>
            </a:r>
          </a:p>
          <a:p>
            <a:r>
              <a:rPr lang="en-US" dirty="0" smtClean="0"/>
              <a:t>Cowboys for major ranchers went north with the herds. </a:t>
            </a:r>
            <a:endParaRPr lang="en-US" dirty="0"/>
          </a:p>
        </p:txBody>
      </p:sp>
      <p:sp>
        <p:nvSpPr>
          <p:cNvPr id="2" name="Title 1"/>
          <p:cNvSpPr>
            <a:spLocks noGrp="1"/>
          </p:cNvSpPr>
          <p:nvPr>
            <p:ph type="title"/>
          </p:nvPr>
        </p:nvSpPr>
        <p:spPr/>
        <p:txBody>
          <a:bodyPr/>
          <a:lstStyle/>
          <a:p>
            <a:r>
              <a:rPr lang="en-US" dirty="0">
                <a:solidFill>
                  <a:prstClr val="black"/>
                </a:solidFill>
              </a:rPr>
              <a:t>Ranching and Cattle Drives </a:t>
            </a:r>
            <a:endParaRPr lang="en-US" dirty="0"/>
          </a:p>
        </p:txBody>
      </p:sp>
    </p:spTree>
    <p:extLst>
      <p:ext uri="{BB962C8B-B14F-4D97-AF65-F5344CB8AC3E}">
        <p14:creationId xmlns:p14="http://schemas.microsoft.com/office/powerpoint/2010/main" val="2338186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29200"/>
          </a:xfrm>
        </p:spPr>
        <p:txBody>
          <a:bodyPr>
            <a:normAutofit lnSpcReduction="10000"/>
          </a:bodyPr>
          <a:lstStyle/>
          <a:p>
            <a:pPr marL="0" indent="0">
              <a:buNone/>
            </a:pPr>
            <a:r>
              <a:rPr lang="en-US" dirty="0" smtClean="0"/>
              <a:t>	</a:t>
            </a:r>
            <a:r>
              <a:rPr lang="en-US" b="1" u="sng" dirty="0" smtClean="0"/>
              <a:t>-Ranching Becomes Big Business</a:t>
            </a:r>
          </a:p>
          <a:p>
            <a:r>
              <a:rPr lang="en-US" u="sng" dirty="0" smtClean="0"/>
              <a:t>Sheep herders moved their flocks onto the range and when farmers settled there, blocking the trails, “range wars” broke out among competing groups. </a:t>
            </a:r>
          </a:p>
          <a:p>
            <a:r>
              <a:rPr lang="en-US" dirty="0" smtClean="0"/>
              <a:t>At first, ranchers saw </a:t>
            </a:r>
            <a:r>
              <a:rPr lang="en-US" u="sng" dirty="0" smtClean="0"/>
              <a:t>barb wire </a:t>
            </a:r>
            <a:r>
              <a:rPr lang="en-US" dirty="0" smtClean="0"/>
              <a:t>as more of a threat than an opportunity</a:t>
            </a:r>
            <a:r>
              <a:rPr lang="en-US" u="sng" dirty="0" smtClean="0"/>
              <a:t>. They did not want to abandon open grazing and complained when farmers put up barriers that prevented the ranchers livestock from roaming.</a:t>
            </a:r>
          </a:p>
          <a:p>
            <a:r>
              <a:rPr lang="en-US" dirty="0" smtClean="0"/>
              <a:t>The Fencing in of the range was not the </a:t>
            </a:r>
            <a:r>
              <a:rPr lang="en-US" dirty="0"/>
              <a:t>o</a:t>
            </a:r>
            <a:r>
              <a:rPr lang="en-US" dirty="0" smtClean="0"/>
              <a:t>nly reason the long drives ended.</a:t>
            </a:r>
          </a:p>
          <a:p>
            <a:pPr lvl="1"/>
            <a:r>
              <a:rPr lang="en-US" u="sng" dirty="0" smtClean="0"/>
              <a:t>New European breeds replaced longhorns, and the cowboy became a ranch hand.  </a:t>
            </a:r>
          </a:p>
          <a:p>
            <a:pPr marL="109728" indent="0">
              <a:buNone/>
            </a:pPr>
            <a:endParaRPr lang="en-US" u="sng" dirty="0" smtClean="0"/>
          </a:p>
          <a:p>
            <a:endParaRPr lang="en-US" u="sng" dirty="0" smtClean="0"/>
          </a:p>
          <a:p>
            <a:pPr marL="0" indent="0">
              <a:buNone/>
            </a:pPr>
            <a:endParaRPr lang="en-US" dirty="0"/>
          </a:p>
        </p:txBody>
      </p:sp>
      <p:sp>
        <p:nvSpPr>
          <p:cNvPr id="2" name="Title 1"/>
          <p:cNvSpPr>
            <a:spLocks noGrp="1"/>
          </p:cNvSpPr>
          <p:nvPr>
            <p:ph type="title"/>
          </p:nvPr>
        </p:nvSpPr>
        <p:spPr/>
        <p:txBody>
          <a:bodyPr/>
          <a:lstStyle/>
          <a:p>
            <a:r>
              <a:rPr lang="en-US" dirty="0">
                <a:solidFill>
                  <a:prstClr val="black"/>
                </a:solidFill>
              </a:rPr>
              <a:t>Ranching and Cattle Drives </a:t>
            </a:r>
            <a:endParaRPr lang="en-US" dirty="0"/>
          </a:p>
        </p:txBody>
      </p:sp>
    </p:spTree>
    <p:extLst>
      <p:ext uri="{BB962C8B-B14F-4D97-AF65-F5344CB8AC3E}">
        <p14:creationId xmlns:p14="http://schemas.microsoft.com/office/powerpoint/2010/main" val="562985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105400"/>
          </a:xfrm>
        </p:spPr>
        <p:txBody>
          <a:bodyPr>
            <a:normAutofit lnSpcReduction="10000"/>
          </a:bodyPr>
          <a:lstStyle/>
          <a:p>
            <a:r>
              <a:rPr lang="en-US" dirty="0" smtClean="0"/>
              <a:t>Define or identify the </a:t>
            </a:r>
            <a:r>
              <a:rPr lang="en-US" dirty="0"/>
              <a:t>following names/terms/places:</a:t>
            </a:r>
          </a:p>
          <a:p>
            <a:pPr marL="0" indent="0">
              <a:buNone/>
            </a:pPr>
            <a:r>
              <a:rPr lang="en-US" dirty="0" smtClean="0"/>
              <a:t>    placer </a:t>
            </a:r>
            <a:r>
              <a:rPr lang="en-US" dirty="0"/>
              <a:t>mining, quartz mining, Henry </a:t>
            </a:r>
            <a:r>
              <a:rPr lang="en-US" dirty="0" smtClean="0"/>
              <a:t>Comstock,  </a:t>
            </a:r>
          </a:p>
          <a:p>
            <a:pPr marL="0" indent="0">
              <a:buNone/>
            </a:pPr>
            <a:r>
              <a:rPr lang="en-US" dirty="0"/>
              <a:t> </a:t>
            </a:r>
            <a:r>
              <a:rPr lang="en-US" dirty="0" smtClean="0"/>
              <a:t>   vigilance </a:t>
            </a:r>
            <a:r>
              <a:rPr lang="en-US" dirty="0"/>
              <a:t>committees, Leadville, Denver,  </a:t>
            </a:r>
            <a:r>
              <a:rPr lang="en-US" dirty="0" smtClean="0"/>
              <a:t>long </a:t>
            </a:r>
            <a:r>
              <a:rPr lang="en-US" dirty="0" smtClean="0"/>
              <a:t>drive</a:t>
            </a:r>
            <a:endParaRPr lang="en-US" dirty="0"/>
          </a:p>
          <a:p>
            <a:r>
              <a:rPr lang="en-US" dirty="0" smtClean="0"/>
              <a:t>Why were “longhorns</a:t>
            </a:r>
            <a:r>
              <a:rPr lang="en-US" dirty="0"/>
              <a:t>” </a:t>
            </a:r>
            <a:r>
              <a:rPr lang="en-US" dirty="0" smtClean="0"/>
              <a:t>able to </a:t>
            </a:r>
            <a:r>
              <a:rPr lang="en-US" dirty="0"/>
              <a:t>survive the Great </a:t>
            </a:r>
            <a:r>
              <a:rPr lang="en-US" dirty="0" smtClean="0"/>
              <a:t>Planes</a:t>
            </a:r>
            <a:r>
              <a:rPr lang="en-US" dirty="0" smtClean="0"/>
              <a:t>?</a:t>
            </a:r>
            <a:endParaRPr lang="en-US" dirty="0"/>
          </a:p>
          <a:p>
            <a:r>
              <a:rPr lang="en-US" dirty="0"/>
              <a:t>Describe the significance of the Chisholm Trail</a:t>
            </a:r>
            <a:r>
              <a:rPr lang="en-US" dirty="0" smtClean="0"/>
              <a:t>.</a:t>
            </a:r>
            <a:endParaRPr lang="en-US" dirty="0"/>
          </a:p>
          <a:p>
            <a:r>
              <a:rPr lang="en-US" dirty="0"/>
              <a:t>What caused “range wars” and what was their </a:t>
            </a:r>
            <a:r>
              <a:rPr lang="en-US" dirty="0" smtClean="0"/>
              <a:t>result</a:t>
            </a:r>
            <a:r>
              <a:rPr lang="en-US" dirty="0" smtClean="0"/>
              <a:t>?</a:t>
            </a:r>
            <a:endParaRPr lang="en-US" dirty="0" smtClean="0"/>
          </a:p>
          <a:p>
            <a:r>
              <a:rPr lang="en-US" dirty="0"/>
              <a:t>Explain the effect that the Civil War and railroad construction had on the development of cattle ranching on the Great Plains</a:t>
            </a:r>
            <a:r>
              <a:rPr lang="en-US" dirty="0" smtClean="0"/>
              <a:t>.</a:t>
            </a:r>
          </a:p>
          <a:p>
            <a:r>
              <a:rPr lang="en-US" dirty="0"/>
              <a:t>Explain the cycle that took place between towns going from boomtown to </a:t>
            </a:r>
            <a:r>
              <a:rPr lang="en-US"/>
              <a:t>ghost </a:t>
            </a:r>
            <a:r>
              <a:rPr lang="en-US" smtClean="0"/>
              <a:t>town.</a:t>
            </a:r>
            <a:endParaRPr lang="en-US" dirty="0"/>
          </a:p>
          <a:p>
            <a:endParaRPr lang="en-US" dirty="0"/>
          </a:p>
        </p:txBody>
      </p:sp>
      <p:sp>
        <p:nvSpPr>
          <p:cNvPr id="3" name="Title 2"/>
          <p:cNvSpPr>
            <a:spLocks noGrp="1"/>
          </p:cNvSpPr>
          <p:nvPr>
            <p:ph type="title"/>
          </p:nvPr>
        </p:nvSpPr>
        <p:spPr/>
        <p:txBody>
          <a:bodyPr/>
          <a:lstStyle/>
          <a:p>
            <a:r>
              <a:rPr lang="en-US" dirty="0" smtClean="0"/>
              <a:t>Review Questions</a:t>
            </a:r>
            <a:endParaRPr lang="en-US" dirty="0"/>
          </a:p>
        </p:txBody>
      </p:sp>
    </p:spTree>
    <p:extLst>
      <p:ext uri="{BB962C8B-B14F-4D97-AF65-F5344CB8AC3E}">
        <p14:creationId xmlns:p14="http://schemas.microsoft.com/office/powerpoint/2010/main" val="134516531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134</TotalTime>
  <Words>770</Words>
  <Application>Microsoft Office PowerPoint</Application>
  <PresentationFormat>On-screen Show (4:3)</PresentationFormat>
  <Paragraphs>66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Paper</vt:lpstr>
      <vt:lpstr>Settling the West</vt:lpstr>
      <vt:lpstr>Learning Targets </vt:lpstr>
      <vt:lpstr>Growth of the Mining Industry </vt:lpstr>
      <vt:lpstr>Growth of the Mining Industry </vt:lpstr>
      <vt:lpstr>Growth of the Mining Industry </vt:lpstr>
      <vt:lpstr>Ranching and Cattle Drives </vt:lpstr>
      <vt:lpstr>Ranching and Cattle Drives </vt:lpstr>
      <vt:lpstr>Ranching and Cattle Drives </vt:lpstr>
      <vt:lpstr>Review Questions</vt:lpstr>
      <vt:lpstr>Essay Question and Answer:</vt:lpstr>
      <vt:lpstr>Essay Question and Answer: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Settling the West</dc:title>
  <dc:creator>Deborah Rumbaugh</dc:creator>
  <cp:lastModifiedBy>Rumbaugh, Wayne</cp:lastModifiedBy>
  <cp:revision>20</cp:revision>
  <dcterms:created xsi:type="dcterms:W3CDTF">2012-10-05T04:21:17Z</dcterms:created>
  <dcterms:modified xsi:type="dcterms:W3CDTF">2013-09-10T18:36:53Z</dcterms:modified>
</cp:coreProperties>
</file>