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63" r:id="rId4"/>
    <p:sldId id="264" r:id="rId5"/>
    <p:sldId id="257" r:id="rId6"/>
    <p:sldId id="258" r:id="rId7"/>
    <p:sldId id="259" r:id="rId8"/>
    <p:sldId id="260" r:id="rId9"/>
    <p:sldId id="261" r:id="rId10"/>
    <p:sldId id="262"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96" y="-123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15799FE2-5315-467C-97DF-BD0ED78FF211}" type="datetimeFigureOut">
              <a:rPr lang="en-US" smtClean="0"/>
              <a:pPr/>
              <a:t>9/10/2013</a:t>
            </a:fld>
            <a:endParaRPr lang="en-US"/>
          </a:p>
        </p:txBody>
      </p:sp>
      <p:sp>
        <p:nvSpPr>
          <p:cNvPr id="16" name="Slide Number Placeholder 15"/>
          <p:cNvSpPr>
            <a:spLocks noGrp="1"/>
          </p:cNvSpPr>
          <p:nvPr>
            <p:ph type="sldNum" sz="quarter" idx="11"/>
          </p:nvPr>
        </p:nvSpPr>
        <p:spPr/>
        <p:txBody>
          <a:bodyPr/>
          <a:lstStyle/>
          <a:p>
            <a:fld id="{CB555EBE-2EB5-4E0E-A4E2-08D4AFF72DCE}"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799FE2-5315-467C-97DF-BD0ED78FF211}" type="datetimeFigureOut">
              <a:rPr lang="en-US" smtClean="0"/>
              <a:pPr/>
              <a:t>9/10/2013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555EBE-2EB5-4E0E-A4E2-08D4AFF72DC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799FE2-5315-467C-97DF-BD0ED78FF211}" type="datetimeFigureOut">
              <a:rPr lang="en-US" smtClean="0"/>
              <a:pPr/>
              <a:t>9/10/2013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555EBE-2EB5-4E0E-A4E2-08D4AFF72DC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15799FE2-5315-467C-97DF-BD0ED78FF211}" type="datetimeFigureOut">
              <a:rPr lang="en-US" smtClean="0"/>
              <a:pPr/>
              <a:t>9/10/2013</a:t>
            </a:fld>
            <a:endParaRPr lang="en-US"/>
          </a:p>
        </p:txBody>
      </p:sp>
      <p:sp>
        <p:nvSpPr>
          <p:cNvPr id="15" name="Slide Number Placeholder 14"/>
          <p:cNvSpPr>
            <a:spLocks noGrp="1"/>
          </p:cNvSpPr>
          <p:nvPr>
            <p:ph type="sldNum" sz="quarter" idx="15"/>
          </p:nvPr>
        </p:nvSpPr>
        <p:spPr/>
        <p:txBody>
          <a:bodyPr/>
          <a:lstStyle>
            <a:lvl1pPr algn="ctr">
              <a:defRPr/>
            </a:lvl1pPr>
          </a:lstStyle>
          <a:p>
            <a:fld id="{CB555EBE-2EB5-4E0E-A4E2-08D4AFF72DCE}"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5799FE2-5315-467C-97DF-BD0ED78FF211}" type="datetimeFigureOut">
              <a:rPr lang="en-US" smtClean="0"/>
              <a:pPr/>
              <a:t>9/10/2013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555EBE-2EB5-4E0E-A4E2-08D4AFF72DCE}"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5799FE2-5315-467C-97DF-BD0ED78FF211}" type="datetimeFigureOut">
              <a:rPr lang="en-US" smtClean="0"/>
              <a:pPr/>
              <a:t>9/10/2013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555EBE-2EB5-4E0E-A4E2-08D4AFF72DCE}"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CB555EBE-2EB5-4E0E-A4E2-08D4AFF72DCE}"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15799FE2-5315-467C-97DF-BD0ED78FF211}" type="datetimeFigureOut">
              <a:rPr lang="en-US" smtClean="0"/>
              <a:pPr/>
              <a:t>9/10/2013</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5799FE2-5315-467C-97DF-BD0ED78FF211}" type="datetimeFigureOut">
              <a:rPr lang="en-US" smtClean="0"/>
              <a:pPr/>
              <a:t>9/10/2013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555EBE-2EB5-4E0E-A4E2-08D4AFF72DCE}"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799FE2-5315-467C-97DF-BD0ED78FF211}" type="datetimeFigureOut">
              <a:rPr lang="en-US" smtClean="0"/>
              <a:pPr/>
              <a:t>9/10/2013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555EBE-2EB5-4E0E-A4E2-08D4AFF72DC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15799FE2-5315-467C-97DF-BD0ED78FF211}" type="datetimeFigureOut">
              <a:rPr lang="en-US" smtClean="0"/>
              <a:pPr/>
              <a:t>9/10/2013</a:t>
            </a:fld>
            <a:endParaRPr lang="en-US"/>
          </a:p>
        </p:txBody>
      </p:sp>
      <p:sp>
        <p:nvSpPr>
          <p:cNvPr id="9" name="Slide Number Placeholder 8"/>
          <p:cNvSpPr>
            <a:spLocks noGrp="1"/>
          </p:cNvSpPr>
          <p:nvPr>
            <p:ph type="sldNum" sz="quarter" idx="15"/>
          </p:nvPr>
        </p:nvSpPr>
        <p:spPr/>
        <p:txBody>
          <a:bodyPr/>
          <a:lstStyle/>
          <a:p>
            <a:fld id="{CB555EBE-2EB5-4E0E-A4E2-08D4AFF72DCE}"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15799FE2-5315-467C-97DF-BD0ED78FF211}" type="datetimeFigureOut">
              <a:rPr lang="en-US" smtClean="0"/>
              <a:pPr/>
              <a:t>9/10/2013</a:t>
            </a:fld>
            <a:endParaRPr lang="en-US"/>
          </a:p>
        </p:txBody>
      </p:sp>
      <p:sp>
        <p:nvSpPr>
          <p:cNvPr id="9" name="Slide Number Placeholder 8"/>
          <p:cNvSpPr>
            <a:spLocks noGrp="1"/>
          </p:cNvSpPr>
          <p:nvPr>
            <p:ph type="sldNum" sz="quarter" idx="11"/>
          </p:nvPr>
        </p:nvSpPr>
        <p:spPr/>
        <p:txBody>
          <a:bodyPr/>
          <a:lstStyle/>
          <a:p>
            <a:fld id="{CB555EBE-2EB5-4E0E-A4E2-08D4AFF72DCE}"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15799FE2-5315-467C-97DF-BD0ED78FF211}" type="datetimeFigureOut">
              <a:rPr lang="en-US" smtClean="0"/>
              <a:pPr/>
              <a:t>9/10/2013</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CB555EBE-2EB5-4E0E-A4E2-08D4AFF72DCE}"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Native Americans </a:t>
            </a:r>
            <a:endParaRPr lang="en-US" dirty="0"/>
          </a:p>
        </p:txBody>
      </p:sp>
      <p:sp>
        <p:nvSpPr>
          <p:cNvPr id="2" name="Title 1"/>
          <p:cNvSpPr>
            <a:spLocks noGrp="1"/>
          </p:cNvSpPr>
          <p:nvPr>
            <p:ph type="ctrTitle"/>
          </p:nvPr>
        </p:nvSpPr>
        <p:spPr/>
        <p:txBody>
          <a:bodyPr/>
          <a:lstStyle/>
          <a:p>
            <a:r>
              <a:rPr lang="en-US" dirty="0" smtClean="0"/>
              <a:t>Settling the West </a:t>
            </a:r>
            <a:endParaRPr lang="en-US" dirty="0"/>
          </a:p>
        </p:txBody>
      </p:sp>
    </p:spTree>
    <p:extLst>
      <p:ext uri="{BB962C8B-B14F-4D97-AF65-F5344CB8AC3E}">
        <p14:creationId xmlns:p14="http://schemas.microsoft.com/office/powerpoint/2010/main" val="31670012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95400"/>
            <a:ext cx="8229600" cy="4572000"/>
          </a:xfrm>
        </p:spPr>
        <p:txBody>
          <a:bodyPr>
            <a:normAutofit fontScale="92500"/>
          </a:bodyPr>
          <a:lstStyle/>
          <a:p>
            <a:r>
              <a:rPr lang="en-US" u="sng" dirty="0" smtClean="0"/>
              <a:t>Author Helen Hunt Jackson described the years of broken promises and assaults on Native Americans in her book, </a:t>
            </a:r>
            <a:r>
              <a:rPr lang="en-US" i="1" u="sng" dirty="0" smtClean="0"/>
              <a:t>A Century of Dishonor, </a:t>
            </a:r>
            <a:r>
              <a:rPr lang="en-US" dirty="0" smtClean="0"/>
              <a:t>sparked discussions- even in Congress- of better treatment for Native Americans. </a:t>
            </a:r>
          </a:p>
          <a:p>
            <a:r>
              <a:rPr lang="en-US" u="sng" dirty="0" smtClean="0"/>
              <a:t>The Daws Act allotted to each head of household 160 acres of reservation land for farming; single adults received 80 acres, and 40 acres were allotted for children. The land that remained after all members had received allotments would </a:t>
            </a:r>
          </a:p>
          <a:p>
            <a:pPr marL="0" indent="0">
              <a:buNone/>
            </a:pPr>
            <a:r>
              <a:rPr lang="en-US" dirty="0" smtClean="0"/>
              <a:t>    </a:t>
            </a:r>
            <a:r>
              <a:rPr lang="en-US" u="sng" dirty="0" smtClean="0"/>
              <a:t>be sold to American settlers, </a:t>
            </a:r>
          </a:p>
          <a:p>
            <a:pPr marL="0" indent="0">
              <a:buNone/>
            </a:pPr>
            <a:r>
              <a:rPr lang="en-US" dirty="0" smtClean="0"/>
              <a:t>    </a:t>
            </a:r>
            <a:r>
              <a:rPr lang="en-US" u="sng" dirty="0" smtClean="0"/>
              <a:t>with the proceeds going </a:t>
            </a:r>
          </a:p>
          <a:p>
            <a:pPr marL="0" indent="0">
              <a:buNone/>
            </a:pPr>
            <a:r>
              <a:rPr lang="en-US" dirty="0" smtClean="0"/>
              <a:t>    </a:t>
            </a:r>
            <a:r>
              <a:rPr lang="en-US" u="sng" dirty="0" smtClean="0"/>
              <a:t>into a trust for Native Americans. </a:t>
            </a:r>
            <a:endParaRPr lang="en-US" u="sng" dirty="0"/>
          </a:p>
        </p:txBody>
      </p:sp>
      <p:sp>
        <p:nvSpPr>
          <p:cNvPr id="3" name="Title 2"/>
          <p:cNvSpPr>
            <a:spLocks noGrp="1"/>
          </p:cNvSpPr>
          <p:nvPr>
            <p:ph type="title"/>
          </p:nvPr>
        </p:nvSpPr>
        <p:spPr>
          <a:xfrm>
            <a:off x="152400" y="0"/>
            <a:ext cx="8229600" cy="1219200"/>
          </a:xfrm>
        </p:spPr>
        <p:txBody>
          <a:bodyPr/>
          <a:lstStyle/>
          <a:p>
            <a:r>
              <a:rPr lang="en-US" dirty="0" smtClean="0"/>
              <a:t>Assimilation </a:t>
            </a:r>
            <a:endParaRPr lang="en-US" dirty="0"/>
          </a:p>
        </p:txBody>
      </p:sp>
      <p:pic>
        <p:nvPicPr>
          <p:cNvPr id="3074" name="Picture 2" descr="http://upload.wikimedia.org/wikipedia/commons/3/36/Helen_Hunt_Jackson_NYPL.jpg"/>
          <p:cNvPicPr>
            <a:picLocks noChangeAspect="1" noChangeArrowheads="1"/>
          </p:cNvPicPr>
          <p:nvPr/>
        </p:nvPicPr>
        <p:blipFill>
          <a:blip r:embed="rId2" cstate="print"/>
          <a:srcRect/>
          <a:stretch>
            <a:fillRect/>
          </a:stretch>
        </p:blipFill>
        <p:spPr bwMode="auto">
          <a:xfrm>
            <a:off x="5486400" y="4552950"/>
            <a:ext cx="3267075" cy="2305050"/>
          </a:xfrm>
          <a:prstGeom prst="rect">
            <a:avLst/>
          </a:prstGeom>
          <a:noFill/>
        </p:spPr>
      </p:pic>
    </p:spTree>
    <p:extLst>
      <p:ext uri="{BB962C8B-B14F-4D97-AF65-F5344CB8AC3E}">
        <p14:creationId xmlns:p14="http://schemas.microsoft.com/office/powerpoint/2010/main" val="15674731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What was the </a:t>
            </a:r>
            <a:r>
              <a:rPr lang="en-US" dirty="0"/>
              <a:t>story of the Dakota Sioux uprising and the Lakota Sioux defense of their </a:t>
            </a:r>
            <a:r>
              <a:rPr lang="en-US" dirty="0" smtClean="0"/>
              <a:t>territory?</a:t>
            </a:r>
            <a:endParaRPr lang="en-US" dirty="0"/>
          </a:p>
          <a:p>
            <a:endParaRPr lang="en-US" dirty="0"/>
          </a:p>
          <a:p>
            <a:r>
              <a:rPr lang="en-US" dirty="0"/>
              <a:t>Describe the events at Sand Creek.</a:t>
            </a:r>
          </a:p>
          <a:p>
            <a:endParaRPr lang="en-US" dirty="0"/>
          </a:p>
          <a:p>
            <a:r>
              <a:rPr lang="en-US" dirty="0"/>
              <a:t>W</a:t>
            </a:r>
            <a:r>
              <a:rPr lang="en-US" dirty="0" smtClean="0"/>
              <a:t>hat </a:t>
            </a:r>
            <a:r>
              <a:rPr lang="en-US" dirty="0"/>
              <a:t>happened at the Battle of Little Big </a:t>
            </a:r>
            <a:r>
              <a:rPr lang="en-US" dirty="0" smtClean="0"/>
              <a:t>Horn?</a:t>
            </a:r>
            <a:endParaRPr lang="en-US" dirty="0"/>
          </a:p>
          <a:p>
            <a:endParaRPr lang="en-US" dirty="0"/>
          </a:p>
          <a:p>
            <a:r>
              <a:rPr lang="en-US" dirty="0"/>
              <a:t>W</a:t>
            </a:r>
            <a:r>
              <a:rPr lang="en-US" dirty="0" smtClean="0"/>
              <a:t>hy was Wounded </a:t>
            </a:r>
            <a:r>
              <a:rPr lang="en-US" dirty="0"/>
              <a:t>Knee was such a </a:t>
            </a:r>
            <a:r>
              <a:rPr lang="en-US" dirty="0" smtClean="0"/>
              <a:t>tragedy?</a:t>
            </a:r>
            <a:endParaRPr lang="en-US" dirty="0"/>
          </a:p>
          <a:p>
            <a:endParaRPr lang="en-US" dirty="0"/>
          </a:p>
          <a:p>
            <a:r>
              <a:rPr lang="en-US" dirty="0"/>
              <a:t>Express the significance of Helen Hunt Jackson, assimilation, and the Dawes Act</a:t>
            </a:r>
            <a:r>
              <a:rPr lang="en-US" dirty="0" smtClean="0"/>
              <a:t>. Were they successful?</a:t>
            </a:r>
            <a:endParaRPr lang="en-US" dirty="0"/>
          </a:p>
          <a:p>
            <a:endParaRPr lang="en-US" dirty="0"/>
          </a:p>
        </p:txBody>
      </p:sp>
      <p:sp>
        <p:nvSpPr>
          <p:cNvPr id="3" name="Title 2"/>
          <p:cNvSpPr>
            <a:spLocks noGrp="1"/>
          </p:cNvSpPr>
          <p:nvPr>
            <p:ph type="title"/>
          </p:nvPr>
        </p:nvSpPr>
        <p:spPr/>
        <p:txBody>
          <a:bodyPr/>
          <a:lstStyle/>
          <a:p>
            <a:r>
              <a:rPr lang="en-US" dirty="0" smtClean="0"/>
              <a:t>Review Questions</a:t>
            </a:r>
            <a:endParaRPr lang="en-US" dirty="0"/>
          </a:p>
        </p:txBody>
      </p:sp>
    </p:spTree>
    <p:extLst>
      <p:ext uri="{BB962C8B-B14F-4D97-AF65-F5344CB8AC3E}">
        <p14:creationId xmlns:p14="http://schemas.microsoft.com/office/powerpoint/2010/main" val="19061400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Describe the agreement the Dakota Sioux had made with the United States government and the reasons for their uprising.</a:t>
            </a:r>
          </a:p>
          <a:p>
            <a:pPr lvl="1"/>
            <a:r>
              <a:rPr lang="en-US" dirty="0" smtClean="0"/>
              <a:t>The Dakota Sioux had </a:t>
            </a:r>
            <a:r>
              <a:rPr lang="en-US" u="sng" dirty="0" smtClean="0"/>
              <a:t>agreed to live on a small reservation in Minnesota in exchange for annuities</a:t>
            </a:r>
            <a:r>
              <a:rPr lang="en-US" dirty="0" smtClean="0"/>
              <a:t>, on regular </a:t>
            </a:r>
            <a:r>
              <a:rPr lang="en-US" u="sng" dirty="0" smtClean="0"/>
              <a:t>payments</a:t>
            </a:r>
            <a:r>
              <a:rPr lang="en-US" dirty="0" smtClean="0"/>
              <a:t>, from the United States government. The payments, however, </a:t>
            </a:r>
            <a:r>
              <a:rPr lang="en-US" u="sng" dirty="0" smtClean="0"/>
              <a:t>were small</a:t>
            </a:r>
            <a:r>
              <a:rPr lang="en-US" dirty="0" smtClean="0"/>
              <a:t>, and much of the money </a:t>
            </a:r>
            <a:r>
              <a:rPr lang="en-US" u="sng" dirty="0" smtClean="0"/>
              <a:t>ended up in the hands of white traders</a:t>
            </a:r>
            <a:r>
              <a:rPr lang="en-US" dirty="0" smtClean="0"/>
              <a:t>. These traders often claimed fabricated debts owed them by the Dakota and took the annuities in payment. </a:t>
            </a:r>
            <a:r>
              <a:rPr lang="en-US" u="sng" dirty="0" smtClean="0"/>
              <a:t>Congress</a:t>
            </a:r>
            <a:r>
              <a:rPr lang="en-US" dirty="0" smtClean="0"/>
              <a:t> made things worse in 1862 by </a:t>
            </a:r>
            <a:r>
              <a:rPr lang="en-US" u="sng" dirty="0" smtClean="0"/>
              <a:t>delaying the payments</a:t>
            </a:r>
            <a:r>
              <a:rPr lang="en-US" dirty="0" smtClean="0"/>
              <a:t>. As a result, some of the Dakota were starving. </a:t>
            </a:r>
            <a:r>
              <a:rPr lang="en-US" u="sng" dirty="0" smtClean="0"/>
              <a:t>The Dakota rose up and slaughtered settlers in the area before troops put down the uprising</a:t>
            </a:r>
            <a:r>
              <a:rPr lang="en-US" dirty="0" smtClean="0"/>
              <a:t>.</a:t>
            </a:r>
            <a:endParaRPr lang="en-US" dirty="0"/>
          </a:p>
          <a:p>
            <a:endParaRPr lang="en-US" dirty="0"/>
          </a:p>
        </p:txBody>
      </p:sp>
      <p:sp>
        <p:nvSpPr>
          <p:cNvPr id="3" name="Title 2"/>
          <p:cNvSpPr>
            <a:spLocks noGrp="1"/>
          </p:cNvSpPr>
          <p:nvPr>
            <p:ph type="title"/>
          </p:nvPr>
        </p:nvSpPr>
        <p:spPr/>
        <p:txBody>
          <a:bodyPr/>
          <a:lstStyle/>
          <a:p>
            <a:r>
              <a:rPr lang="en-US" dirty="0" smtClean="0"/>
              <a:t>Essay Question and Answer:</a:t>
            </a:r>
            <a:endParaRPr lang="en-US" dirty="0"/>
          </a:p>
        </p:txBody>
      </p:sp>
    </p:spTree>
    <p:extLst>
      <p:ext uri="{BB962C8B-B14F-4D97-AF65-F5344CB8AC3E}">
        <p14:creationId xmlns:p14="http://schemas.microsoft.com/office/powerpoint/2010/main" val="3705019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Tell the story of the Dakota Sioux uprising and the Lakota Sioux defense of their territory.</a:t>
            </a:r>
          </a:p>
          <a:p>
            <a:endParaRPr lang="en-US" dirty="0"/>
          </a:p>
          <a:p>
            <a:r>
              <a:rPr lang="en-US" dirty="0" smtClean="0"/>
              <a:t>Describe the events at Sand Creek.</a:t>
            </a:r>
          </a:p>
          <a:p>
            <a:endParaRPr lang="en-US" dirty="0"/>
          </a:p>
          <a:p>
            <a:r>
              <a:rPr lang="en-US" dirty="0" smtClean="0"/>
              <a:t>Discuss what happened at the Battle of Little Big Horn.</a:t>
            </a:r>
          </a:p>
          <a:p>
            <a:endParaRPr lang="en-US" dirty="0"/>
          </a:p>
          <a:p>
            <a:r>
              <a:rPr lang="en-US" dirty="0" smtClean="0"/>
              <a:t>Explain why Wounded Knee was such a tragedy.</a:t>
            </a:r>
          </a:p>
          <a:p>
            <a:endParaRPr lang="en-US" dirty="0"/>
          </a:p>
          <a:p>
            <a:r>
              <a:rPr lang="en-US" dirty="0" smtClean="0"/>
              <a:t>Express the significance of Helen Hunt Jackson, assimilation, and the Dawes Act.</a:t>
            </a:r>
          </a:p>
          <a:p>
            <a:endParaRPr lang="en-US" dirty="0"/>
          </a:p>
        </p:txBody>
      </p:sp>
      <p:sp>
        <p:nvSpPr>
          <p:cNvPr id="3" name="Title 2"/>
          <p:cNvSpPr>
            <a:spLocks noGrp="1"/>
          </p:cNvSpPr>
          <p:nvPr>
            <p:ph type="title"/>
          </p:nvPr>
        </p:nvSpPr>
        <p:spPr/>
        <p:txBody>
          <a:bodyPr/>
          <a:lstStyle/>
          <a:p>
            <a:r>
              <a:rPr lang="en-US" dirty="0" smtClean="0"/>
              <a:t>Learning Targets</a:t>
            </a:r>
            <a:endParaRPr lang="en-US" dirty="0"/>
          </a:p>
        </p:txBody>
      </p:sp>
    </p:spTree>
    <p:extLst>
      <p:ext uri="{BB962C8B-B14F-4D97-AF65-F5344CB8AC3E}">
        <p14:creationId xmlns:p14="http://schemas.microsoft.com/office/powerpoint/2010/main" val="4125187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90600"/>
            <a:ext cx="8839200" cy="5562600"/>
          </a:xfrm>
        </p:spPr>
        <p:txBody>
          <a:bodyPr>
            <a:normAutofit lnSpcReduction="10000"/>
          </a:bodyPr>
          <a:lstStyle/>
          <a:p>
            <a:r>
              <a:rPr lang="en-US" dirty="0" smtClean="0"/>
              <a:t>Nomads</a:t>
            </a:r>
          </a:p>
          <a:p>
            <a:pPr lvl="1"/>
            <a:r>
              <a:rPr lang="en-US" dirty="0" smtClean="0"/>
              <a:t>For centuries, the Great Plains was the home of many Native American nations. </a:t>
            </a:r>
          </a:p>
          <a:p>
            <a:pPr lvl="2"/>
            <a:r>
              <a:rPr lang="en-US" dirty="0" smtClean="0"/>
              <a:t>Some lived in communities as farmers</a:t>
            </a:r>
          </a:p>
          <a:p>
            <a:pPr lvl="2"/>
            <a:r>
              <a:rPr lang="en-US" dirty="0" smtClean="0"/>
              <a:t>Most were nomads—roamed vast distances, following their main source of food—the buffalo</a:t>
            </a:r>
          </a:p>
          <a:p>
            <a:pPr lvl="1"/>
            <a:r>
              <a:rPr lang="en-US" dirty="0" smtClean="0"/>
              <a:t>The Plains Indian nations all had a close relationship with nature</a:t>
            </a:r>
          </a:p>
          <a:p>
            <a:pPr lvl="1"/>
            <a:r>
              <a:rPr lang="en-US" dirty="0" smtClean="0"/>
              <a:t>They lived in extended family networks</a:t>
            </a:r>
          </a:p>
          <a:p>
            <a:pPr lvl="2"/>
            <a:r>
              <a:rPr lang="en-US" dirty="0" smtClean="0"/>
              <a:t>Nations sometimes numbered thousands of people</a:t>
            </a:r>
          </a:p>
          <a:p>
            <a:pPr lvl="3"/>
            <a:r>
              <a:rPr lang="en-US" dirty="0" smtClean="0"/>
              <a:t>Divided into bands of 500 with a governing council over each band</a:t>
            </a:r>
          </a:p>
          <a:p>
            <a:pPr lvl="2"/>
            <a:r>
              <a:rPr lang="en-US" dirty="0" smtClean="0"/>
              <a:t>The assignment of tasks was divided by gender</a:t>
            </a:r>
          </a:p>
          <a:p>
            <a:pPr lvl="3"/>
            <a:r>
              <a:rPr lang="en-US" dirty="0" smtClean="0"/>
              <a:t>Women: domestic tasks—raising  children, cooking, preparing hides</a:t>
            </a:r>
          </a:p>
          <a:p>
            <a:pPr lvl="3"/>
            <a:r>
              <a:rPr lang="en-US" dirty="0" smtClean="0"/>
              <a:t>Men: hunting, trading, supervising the military life of the band</a:t>
            </a:r>
          </a:p>
          <a:p>
            <a:pPr lvl="1"/>
            <a:r>
              <a:rPr lang="en-US" dirty="0" smtClean="0"/>
              <a:t>Religion  based on beliefs in spiritual power of the natural world</a:t>
            </a:r>
            <a:endParaRPr lang="en-US" dirty="0"/>
          </a:p>
        </p:txBody>
      </p:sp>
      <p:sp>
        <p:nvSpPr>
          <p:cNvPr id="3" name="Title 2"/>
          <p:cNvSpPr>
            <a:spLocks noGrp="1"/>
          </p:cNvSpPr>
          <p:nvPr>
            <p:ph type="title"/>
          </p:nvPr>
        </p:nvSpPr>
        <p:spPr>
          <a:xfrm>
            <a:off x="457200" y="0"/>
            <a:ext cx="8229600" cy="1066800"/>
          </a:xfrm>
        </p:spPr>
        <p:txBody>
          <a:bodyPr/>
          <a:lstStyle/>
          <a:p>
            <a:r>
              <a:rPr lang="en-US" dirty="0" smtClean="0"/>
              <a:t>Culture of the Plains Indians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Miners, Ranchers, and Farmers moved onto the Plains</a:t>
            </a:r>
          </a:p>
          <a:p>
            <a:pPr lvl="1"/>
            <a:r>
              <a:rPr lang="en-US" dirty="0" smtClean="0"/>
              <a:t>They deprived Native Americans of their hunting grounds</a:t>
            </a:r>
          </a:p>
          <a:p>
            <a:pPr lvl="1"/>
            <a:r>
              <a:rPr lang="en-US" dirty="0" smtClean="0"/>
              <a:t>They broke treaties guaranteeing certain lands to the Plains Indians</a:t>
            </a:r>
          </a:p>
          <a:p>
            <a:pPr lvl="1"/>
            <a:r>
              <a:rPr lang="en-US" dirty="0" smtClean="0"/>
              <a:t>They forced the Plains Indians to relocate to new territory</a:t>
            </a:r>
          </a:p>
          <a:p>
            <a:r>
              <a:rPr lang="en-US" dirty="0" smtClean="0"/>
              <a:t>Native Americans resisted by attacking wagon trains, stagecoaches, and ranches.</a:t>
            </a:r>
          </a:p>
          <a:p>
            <a:pPr lvl="1"/>
            <a:r>
              <a:rPr lang="en-US" dirty="0" smtClean="0"/>
              <a:t>Occasionally an entire group would go to war against nearby settlers and troops.</a:t>
            </a:r>
          </a:p>
          <a:p>
            <a:endParaRPr lang="en-US" dirty="0"/>
          </a:p>
        </p:txBody>
      </p:sp>
      <p:sp>
        <p:nvSpPr>
          <p:cNvPr id="3" name="Title 2"/>
          <p:cNvSpPr>
            <a:spLocks noGrp="1"/>
          </p:cNvSpPr>
          <p:nvPr>
            <p:ph type="title"/>
          </p:nvPr>
        </p:nvSpPr>
        <p:spPr/>
        <p:txBody>
          <a:bodyPr/>
          <a:lstStyle/>
          <a:p>
            <a:r>
              <a:rPr lang="en-US" dirty="0" smtClean="0"/>
              <a:t>Cultures Under Pressure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b="1" u="sng" dirty="0" smtClean="0"/>
              <a:t>-The Dakota Sioux Uprising </a:t>
            </a:r>
          </a:p>
          <a:p>
            <a:r>
              <a:rPr lang="en-US" dirty="0" smtClean="0"/>
              <a:t>The Dakota Sioux agreed to live on a small reservation in Minnesota in exchange for annuities</a:t>
            </a:r>
          </a:p>
          <a:p>
            <a:pPr lvl="1"/>
            <a:r>
              <a:rPr lang="en-US" dirty="0" smtClean="0"/>
              <a:t>The government paid the annuity late. </a:t>
            </a:r>
          </a:p>
          <a:p>
            <a:r>
              <a:rPr lang="en-US" u="sng" dirty="0" smtClean="0"/>
              <a:t>Chief Little Crow </a:t>
            </a:r>
            <a:r>
              <a:rPr lang="en-US" dirty="0" smtClean="0"/>
              <a:t>asked traders to provide his people food on credit. </a:t>
            </a:r>
          </a:p>
          <a:p>
            <a:r>
              <a:rPr lang="en-US" u="sng" dirty="0" smtClean="0"/>
              <a:t>Little Crow reluctantly agreed to lead an uprising. </a:t>
            </a:r>
          </a:p>
          <a:p>
            <a:pPr marL="0" indent="0">
              <a:buNone/>
            </a:pPr>
            <a:endParaRPr lang="en-US" dirty="0" smtClean="0"/>
          </a:p>
          <a:p>
            <a:pPr marL="0" indent="0">
              <a:buNone/>
            </a:pPr>
            <a:endParaRPr lang="en-US" dirty="0"/>
          </a:p>
        </p:txBody>
      </p:sp>
      <p:sp>
        <p:nvSpPr>
          <p:cNvPr id="3" name="Title 2"/>
          <p:cNvSpPr>
            <a:spLocks noGrp="1"/>
          </p:cNvSpPr>
          <p:nvPr>
            <p:ph type="title"/>
          </p:nvPr>
        </p:nvSpPr>
        <p:spPr/>
        <p:txBody>
          <a:bodyPr/>
          <a:lstStyle/>
          <a:p>
            <a:r>
              <a:rPr lang="en-US" dirty="0" smtClean="0"/>
              <a:t>Cultures Under Pressure </a:t>
            </a:r>
            <a:endParaRPr lang="en-US" dirty="0"/>
          </a:p>
        </p:txBody>
      </p:sp>
      <p:pic>
        <p:nvPicPr>
          <p:cNvPr id="1026" name="Picture 2" descr="http://www.turtletrack.org/Issues99/Co12251999/Art/dak_mkt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4648200"/>
            <a:ext cx="3973049" cy="1981200"/>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4" descr="data:image/jpeg;base64,/9j/4AAQSkZJRgABAQAAAQABAAD/2wCEAAkGBhQSERUUExQWFBUVGRoZGRcWGBgYHRgaHhcXGhgYGBwcHCcfGhojHBwXHy8gIycpLCwsFx4xNTAqNSYrLCkBCQoKBQUFDQUFDSkYEhgpKSkpKSkpKSkpKSkpKSkpKSkpKSkpKSkpKSkpKSkpKSkpKSkpKSkpKSkpKSkpKSkpKf/AABEIAJIAsAMBIgACEQEDEQH/xAAbAAACAgMBAAAAAAAAAAAAAAAEBQMGAAECB//EAD8QAAEDAgMECQIDBwMEAwAAAAECAxEAIQQSMQVBUWEGEyJxgZGhsfAywSPR4QcUQlJicvGCkrIkY6LCFRY0/8QAFAEBAAAAAAAAAAAAAAAAAAAAAP/EABQRAQAAAAAAAAAAAAAAAAAAAAD/2gAMAwEAAhEDEQA/AKokXngPnfUiqkIiwESIv634VClB1+WoHvQpQGMavrI/8Tv8KU45rK64mIyqUOMAKIph0fVkxLCtwWPW33qTpDgcuKeH/cKv90K8r0ChPz5wqRURYR6z+VS/u2+pUM8I7qAZoX0mi0O2iK0lqI1nhrepiI3UERd+CfHxrkv2FSqRcz+XdXKsPHP2oI0pmsS1x9q5UpKYkhM6TbvNEZd9iDvn2oOQyDNcrw3KiUoMfpFcqO7lymgAew+/WoVs6H53UyzEJ4ZgSLHdrHGh+roFy2D+mlRKbpi8gRJiPyoUt/4oI0tyeHlXBbECOFSlHKuA3ew9KCByoSJ1FTvovUZBigdpbm/jNZ+6fnuqRCI1nlUyUH9KDnCHKtB0hST5EaU86ZNRi1H+ZKT7gn0pSE2PIVYOlTcqaV/M3Mjvn/2oK2ARHzxohDVhvVPcIj1vNaDR14chRqGzw4UEBa+flXaGJFEhrUfeiGmremnjQLlMfPyqNbffTV5iolMSI1+xHdQD7P2Lh8Uos4glIP0KESFaQCdOVVVe1epfWxKChlbiQvRaglRSCq+WYGa26nnSHFhhlRmFHsp5KV7ACT4VVtitNqUAUpAHFOdSuOaNZoB09J1ocJUs5J+k2IHlOkGrz0bQnFvBJ+mM6o1gRbzI86b4no11+HKEJK1IgwtvIrdEFQFjuvSLo7g+odcQ8nq32kjqnIhUypRtYLR2gkzuTyoL7tLYjGZLzgjqBIAPZCYjIQbQfc1588jMSYi5MDdJmPCnuOxmIcX1TkqUDJQ2M26R9O6NJqNHRrELBhKUZRKs2ZR4gQka8hQV5bPD/PCh1scpPD71FtTGKaPaUruSEiOWpPmBRGzQpxuYtuJUCec8NaCJYgcPHyraVGTvtuo57CxqoE8r6eFCrbA+cftQBuCTPGhVpijVt+lcLRbdQP8AqB4+fka0GrixHp40chvurOrufTfQCttiw7qse1ms+HwytYGU+Q/Kkwb/AMfPOniu1gU/0L7jcnXvmgSpYE6H589KmQ1bkB41Mz6CthqgiSNZqYNzp51wlF71OgUHKUWHrFddT5fL1ME7jWJROmmk8uFB57+0QiWwJsFKJO6LQO8knlNKmdjOBkOGUJyiFJO+DMxre1P+n2HDijuyAyTpodSNNwHE1XsFjVFkpUbbj9ra0F/2b0WXjcBhFdapLgQSVdrtJ6xQyq7QmIF5of8AaF0fUxhmlB1S8jhSkqEKRmAIGaZUAQbnjerH0OcKMG2HcQYCbBLRASSc11AXjQjQzrVb/aHiyp5ltSusQtRITMJsn2uL0Dro50pysABoqcH1KFsxFipSvy8q72p0mfWpJQpTYRMBNpJI14xfvmknRVZLZSpGSIKOCkzc94Vr3ij8QwLx8nWgV4nDpWoKWlKlXIMCbmSDAg+NRqa3ad3y1MFM/b9Kica8vLz40AWWonGu7nHOjlszf5yqFaPPyoFz3rUOS1Fqa5c6kw2Gzam2/dageNcPP5vrTgHd4R6V0kwPnw1iUnNx08KDSRNOMAoHDFontLchIOmgVPhFLy12ZtAsT7E+1Lv/AJhLWIKVHslsRwzEec3oHp2eoJKhlUnQqQZA5EVEk/OFb2TtlLOIdwq84WhnPui4CoBG/KSf9NdgFQSv+ZIPC+h15g+dBxN4HvUrTfgeVbDZ33qZDRoOQz41Bj8WnDpzrClSYShAlS1cEjkASSbACSaOKwhJUogJSCSdwAEk15f0h6TfvRCRKQnMEi4UtKjabQbBMi1hBmaBZtnanXuPKIhThBG4HLJSO8C3M0u2Y/AjceHPQ92+at2w+jvXJXPa/BUpIOVKAognKSboVIkLBtFTYzYDDy7fhB4heGdSghuLZmVJH0rQfqHESBBoG3RDa4KMqEYlxY3qfV1YjiDYJHKbCq904wz5xKSQR+GVApBsnNCljlJOtXvBdEBs/DPLxDoOUEjICL6Jv9RUVQAkamq90WZxuMSpZcS5CSklw6dklKFkQcplRAuJA4UA/QwgNghSVHMWygHtISLpUExKklWo5g1ZnGYj/E8daLZ/Zyll5DyHFIKCSkIEgSNLnUmTakH786C2taUq/eN4UZBmFJWDMLB3jWaA5xudPnOhFtEg8vXhRi245c5+cqheQI/P0oBkJ8+FYtjXu+CudDHqJqYi/f8ANaAJxoe/wUG6wQaZupMT5fpQi3bxQN0tnx+XrsMx3/epmWgdPPvrQa7hQaQFA23iOR5HjSHpIpCFsqLiQ4lUAGJUnUgxuB3mIEir5s3o6pyFOWTuFwVW9BSDp0cE8pnDKiQpedadUJSklQB3qsKBRsPZxcx2PKZ6pXXAuXBAUOyEqN/pgiN0GnWzMEGWwgFZTM9tZUZIkxmJgchU2wnFNhxlRCnEttidCpGUDMq5BUE5RPACi0tQO71oNJgjeBUzQEb9++uUjdFE4dkqVHznQL+leEUdnLgSpwpETHZBCjE2J7PpXmvU/iKCT2ggWB3g9qDB7WgAi15r0zp3glvowuGbUEl1ajKpMQLW3768qe6P4lDPXqKg11riFAGVdkgOEDgQFX5UFm2E+0kFKW1BEHtDK4SXAEpBMg2uYTx0q74PZTaktMtogBbTqhBHZCYUpaVfScyVJGhINrV5/wBGX2lvFRTnCpCM4AgAdgi0BQ7IndAp1sjauMxRdDD37u+0HOsChIcQk/hqSTfXrAo6ZoO+gbftNcdyNtpgJhRlIzkSnIDBsCJIB3FRrXQfpjhuqRhlg4dbZDeRwk5zANjFgVGyd0xXnquk+KW8HnHVLWOyFEWgTYQIiZorpW0U4lGIS2FF5F8i5l2OypEbxKTQe4pWkkwZCgPXu8qpnRrCJ66UpypTiHAExoEhKeFriRvmrRshasrWczDTd95Vl7c8tPWpjs4JfDvGTAgAqP8AEd8xQIukuyMiutA7CzcD+FR1PIb/ABNInGgbaV6Q+yFJKVCQRBFefYzDdU4pBk5SQCd4tB8R70CtbVwBx/UGpG2p+e/Gio5eNdqQnT338YoFmJWYgehnj9qXOYQz+dNnEAbtPl6FXNA9cNu/h7+9dYTEdWtK7GDod/HXQxUBXPz0rFH5w/Sg46a9PXEks4cFvi4ZznSyI04TrVD2mtTS20ONKCm2nnCon684sU/zQdTOtqtGKdjaOGSR2S2oDSywZB7wPelf7QsKTlcAORtopsLJzKBMnvnXjQPMTtQIxbTgjI822tszGiQlxPPSKsr6YVbS8a6WP3rzlYOI2W2sfXhXCEKB1SZlPgqvQv2f4pOMwKc4OZBImYIIsfdNBIipDj0spUoyQEnQSe/uj70XjtjFu6AVjeYnLwJ5c6S4vAouqSkqgEg5pgz9M2E8qAnpXthto4N6ykJWokoVJACAYA3kyLGKGXhw5spCkA2PWQRcFTqiZG+y71WNu7FQyCpJkrBIgQMwJlIiYJ0jnVj6CYzrcI2mbELaMzqknL4xAoKK1soYHFoAAU24kElSo6tNgtJ3C8wTrFFYdCgh/EFamw3g+qWtUnOtx05AkkXlMzwnhXqGK6I4V5P47YdP9Wok3ykXFVrpCvD4bAfuhJUkuIQRIzlJczKJ/qAESeFBU8PsEvsANJUCFIASo5RlN1qc8TObWCNTXoGyugbaClThLriUqEkQBI0Sn+GAKsGztlsISkNNoSkAABIiRuk/xeM0b1UedAtYdyqQDYaSNxAnyo5ari2l/SoHmsqSszCbwBeOXOtN41LiUlBlJJvw114GgPWarfSjBDMhyNeyfDTTlIp7hXCUx5GgNsrSGylU9uMvJQNj3UFPcTu+cq4UjWTPIx5WF6PUz2ed6XvsWv3+lAKvTlw31CYB+a1JlJ3WrhTcb6Bipo30HfW0IJ+9EJRJkiBOh9N9dKRQVvpAAnFYRzRQUUkwTAIIk7oE7zypX0f6TBb+HQpPXJeSGnAoQFKUokEDSyovTfpegKbSCi8KhWZKSmAT2Qq5Olk30qvbM2bkZ2c4Uws4zKVf0BKFhPnm8qBlsJSC9jcIkoKVLU60W5Kc2UhSE8p9qP8A2bbQUziHGxosg5TpcEa7jIqoYlKmMYoolJQ4o2OkLMjuNPtnOBGMKwdClQI0KSc1zuIk0HtbbsgX4HumlW1djhwZkQlYGu5Q3hQB9eehpRtjbb2HOZKFLaUG+0kTkAUvPIF4hSTPfXH/AN/YLYUCQT/DynXxoK50sUUJyjshQMpNyhQj6Vz2kndNxu4AnoC8P3ZtUxK1FW+DmOb7Ulxzzm0HUNsi6pKpEBublRj+GaZdHtnPYOWnwntKzJKTIIsNSBEkb6D0FC1Z8kWic82ImwHOk+3+jbK0FSkzCi4bTmMb+IHCj9m7UstKwolAK0ZQVKWkTKUgfUdIA40yKc6JykZkg5VAgiRooHQ8qATCHKGkpsDA7hlJ9hTNSvTf+tB4JuO5Nh5X9KLm/t9qDc8j3Hfy/wAVVtlMTiMWklRSl5ICdyR1aD2QN0zfferP8086RrKUY528FbTPiQp0W4mIoG7DAmJuItJtOngaQY4q6w5gQSZiZA3WqzNmRSPpC3DiSJkj2No86BU4mRE0K63NFzOo76in0oAlYaBOv+aAxDV/ypu/3W1vS7EIMj4KBkiJ01rahO62lRpRPtUqAbCgU9IGV5W4OXtQqHEtym4gz9Q/pGtDMMlbGEcMJCcbm5pQppQSpXCyVHyoPpBj8z60mIaUwBMfVmUVESbESkTyoLZO2C5ikoIgLxLItpkQh9BnvKp8DQBbfZCMY4rcSFA30UhKr95qwbLS2uFBOVRBS4SZkRIJG4zpypP0xxqXsctCBGRKVEm0lSUkf6QCNeFH7PxiUuLQQFpAGZQuJFpmOFBdNjY/O3lJuj2mB38K52h0VwzyipbcLVqptRQTxJjskniRS7YzXV4pIBHVuIXHIjKqAd431Z4jQ/BQDbK2K1h0ZWk5QTckypR3Ek3IHlQG3lw6yZIBChIGhlJBPrTlvWknSB7O4hpKZKe1N9dMo8J8aBnkMpXmSVINiJO4kj/Un/jTpnFZgQbKGo3HgoHgaUbMbUUqSpCkzA03j76UYjDr7KSD2I7Qi6eEcD6UBrKd9+f39LVJNRIB+Ca7A4zPdQSpSNKRbaY/6htYjOAACInLmUk79IJvup6PgpB0xw5Sx1yR22FJcBH8k/iDuKZ8qB9ho7vOl3SNrspVEwY53uPajMIqQIuItfdYj3rNsCWF2590EX76CqJIjf8ApRDWW3y3OhCnteJ30Qm2+gHxKb2+Cl7retGY16/Ol7y4/WgYIMHy07uFSNrHd7VCkDXTx9q4x7JWy4hBAWtKgnxHpIkeNB56rHFb76jfOnOAFZZ/FBF77o76vTGwmmWsAoAdY7iwsqH8ZUl5QBOsCqPhcQpCVIIKdZMCZTKdYsNbaV6aj8TD4UwR1bjCr3uFLQT5HTnQULpW2TtW4yqXhmycpkTChrv0Apx0bwyVMlKdyjIG4nQnlFBdMVhWPwi7kLZy3SW9HFj6SlOW3L0vUuymUut27DiFBCymwUmd/GJoGODOR1pWeUIeyJA4KsY5SdOVXIAiqftXGJZDSUiEpWkyE69ocrVdFK18YoOYifOag2TggpwuxqmRPn7FPnUmLuhQGquyPEwfSp8I4A0pW7MQPBSUigPy+etdom/fXCne1bd+Un8qzDklHaACpMgX3nfv3UBGnlWjN60gGJtEW38a3v4b59KCP1qDaDAcaIicycpH9wj70UoWBjfUfWdkEcjp876BN0TxwXhmlE3SOrV/ciUH2FO8UMzSgOB/Oq90V2fkOJiUhWIXx0gQByqwobOkzQVNKZ3V2vdAMfaamxLIC1BOgNjO/fvqFzThQCPMiePzfQGJa15Xt6xRyhF6FcWI3/rfgKDtwX+cK5YPzwrKygqO1P8A9bvPNP8AsFMEYhSWsEEqIBfbBAJEjrHjB5SAfAVlZQItpYhSxs9S1KUqXRmUSTAfECTeidlKP70+JtmXbd9YrdZQPtumcJe/a9lCPKr2TetVlB22Ljv/ACrWHH/S/wCs/wDOtVlAzQLr8a7R9K/7vtWVlB2zp851idD3H3rKyg43+P2rhX0j+2srKATZR7J/vX/ypjWVlBVXRc/3Goz963WUAxH3oLGaeH3rKyg//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6" descr="data:image/jpeg;base64,/9j/4AAQSkZJRgABAQAAAQABAAD/2wCEAAkGBhQSERUUExQWFBUVGRoZGRcWGBgYHRgaHhcXGhgYGBwcHCcfGhojHBwXHy8gIycpLCwsFx4xNTAqNSYrLCkBCQoKBQUFDQUFDSkYEhgpKSkpKSkpKSkpKSkpKSkpKSkpKSkpKSkpKSkpKSkpKSkpKSkpKSkpKSkpKSkpKSkpKf/AABEIAJIAsAMBIgACEQEDEQH/xAAbAAACAgMBAAAAAAAAAAAAAAAEBQMGAAECB//EAD8QAAEDAgMECQIDBwMEAwAAAAECAxEAIQQSMQVBUWEGEyJxgZGhsfAywSPR4QcUQlJicvGCkrIkY6LCFRY0/8QAFAEBAAAAAAAAAAAAAAAAAAAAAP/EABQRAQAAAAAAAAAAAAAAAAAAAAD/2gAMAwEAAhEDEQA/AKokXngPnfUiqkIiwESIv634VClB1+WoHvQpQGMavrI/8Tv8KU45rK64mIyqUOMAKIph0fVkxLCtwWPW33qTpDgcuKeH/cKv90K8r0ChPz5wqRURYR6z+VS/u2+pUM8I7qAZoX0mi0O2iK0lqI1nhrepiI3UERd+CfHxrkv2FSqRcz+XdXKsPHP2oI0pmsS1x9q5UpKYkhM6TbvNEZd9iDvn2oOQyDNcrw3KiUoMfpFcqO7lymgAew+/WoVs6H53UyzEJ4ZgSLHdrHGh+roFy2D+mlRKbpi8gRJiPyoUt/4oI0tyeHlXBbECOFSlHKuA3ew9KCByoSJ1FTvovUZBigdpbm/jNZ+6fnuqRCI1nlUyUH9KDnCHKtB0hST5EaU86ZNRi1H+ZKT7gn0pSE2PIVYOlTcqaV/M3Mjvn/2oK2ARHzxohDVhvVPcIj1vNaDR14chRqGzw4UEBa+flXaGJFEhrUfeiGmremnjQLlMfPyqNbffTV5iolMSI1+xHdQD7P2Lh8Uos4glIP0KESFaQCdOVVVe1epfWxKChlbiQvRaglRSCq+WYGa26nnSHFhhlRmFHsp5KV7ACT4VVtitNqUAUpAHFOdSuOaNZoB09J1ocJUs5J+k2IHlOkGrz0bQnFvBJ+mM6o1gRbzI86b4no11+HKEJK1IgwtvIrdEFQFjuvSLo7g+odcQ8nq32kjqnIhUypRtYLR2gkzuTyoL7tLYjGZLzgjqBIAPZCYjIQbQfc1588jMSYi5MDdJmPCnuOxmIcX1TkqUDJQ2M26R9O6NJqNHRrELBhKUZRKs2ZR4gQka8hQV5bPD/PCh1scpPD71FtTGKaPaUruSEiOWpPmBRGzQpxuYtuJUCec8NaCJYgcPHyraVGTvtuo57CxqoE8r6eFCrbA+cftQBuCTPGhVpijVt+lcLRbdQP8AqB4+fka0GrixHp40chvurOrufTfQCttiw7qse1ms+HwytYGU+Q/Kkwb/AMfPOniu1gU/0L7jcnXvmgSpYE6H589KmQ1bkB41Mz6CthqgiSNZqYNzp51wlF71OgUHKUWHrFddT5fL1ME7jWJROmmk8uFB57+0QiWwJsFKJO6LQO8knlNKmdjOBkOGUJyiFJO+DMxre1P+n2HDijuyAyTpodSNNwHE1XsFjVFkpUbbj9ra0F/2b0WXjcBhFdapLgQSVdrtJ6xQyq7QmIF5of8AaF0fUxhmlB1S8jhSkqEKRmAIGaZUAQbnjerH0OcKMG2HcQYCbBLRASSc11AXjQjQzrVb/aHiyp5ltSusQtRITMJsn2uL0Dro50pysABoqcH1KFsxFipSvy8q72p0mfWpJQpTYRMBNpJI14xfvmknRVZLZSpGSIKOCkzc94Vr3ij8QwLx8nWgV4nDpWoKWlKlXIMCbmSDAg+NRqa3ad3y1MFM/b9Kica8vLz40AWWonGu7nHOjlszf5yqFaPPyoFz3rUOS1Fqa5c6kw2Gzam2/dageNcPP5vrTgHd4R6V0kwPnw1iUnNx08KDSRNOMAoHDFontLchIOmgVPhFLy12ZtAsT7E+1Lv/AJhLWIKVHslsRwzEec3oHp2eoJKhlUnQqQZA5EVEk/OFb2TtlLOIdwq84WhnPui4CoBG/KSf9NdgFQSv+ZIPC+h15g+dBxN4HvUrTfgeVbDZ33qZDRoOQz41Bj8WnDpzrClSYShAlS1cEjkASSbACSaOKwhJUogJSCSdwAEk15f0h6TfvRCRKQnMEi4UtKjabQbBMi1hBmaBZtnanXuPKIhThBG4HLJSO8C3M0u2Y/AjceHPQ92+at2w+jvXJXPa/BUpIOVKAognKSboVIkLBtFTYzYDDy7fhB4heGdSghuLZmVJH0rQfqHESBBoG3RDa4KMqEYlxY3qfV1YjiDYJHKbCq904wz5xKSQR+GVApBsnNCljlJOtXvBdEBs/DPLxDoOUEjICL6Jv9RUVQAkamq90WZxuMSpZcS5CSklw6dklKFkQcplRAuJA4UA/QwgNghSVHMWygHtISLpUExKklWo5g1ZnGYj/E8daLZ/Zyll5DyHFIKCSkIEgSNLnUmTakH786C2taUq/eN4UZBmFJWDMLB3jWaA5xudPnOhFtEg8vXhRi245c5+cqheQI/P0oBkJ8+FYtjXu+CudDHqJqYi/f8ANaAJxoe/wUG6wQaZupMT5fpQi3bxQN0tnx+XrsMx3/epmWgdPPvrQa7hQaQFA23iOR5HjSHpIpCFsqLiQ4lUAGJUnUgxuB3mIEir5s3o6pyFOWTuFwVW9BSDp0cE8pnDKiQpedadUJSklQB3qsKBRsPZxcx2PKZ6pXXAuXBAUOyEqN/pgiN0GnWzMEGWwgFZTM9tZUZIkxmJgchU2wnFNhxlRCnEttidCpGUDMq5BUE5RPACi0tQO71oNJgjeBUzQEb9++uUjdFE4dkqVHznQL+leEUdnLgSpwpETHZBCjE2J7PpXmvU/iKCT2ggWB3g9qDB7WgAi15r0zp3glvowuGbUEl1ajKpMQLW3768qe6P4lDPXqKg11riFAGVdkgOEDgQFX5UFm2E+0kFKW1BEHtDK4SXAEpBMg2uYTx0q74PZTaktMtogBbTqhBHZCYUpaVfScyVJGhINrV5/wBGX2lvFRTnCpCM4AgAdgi0BQ7IndAp1sjauMxRdDD37u+0HOsChIcQk/hqSTfXrAo6ZoO+gbftNcdyNtpgJhRlIzkSnIDBsCJIB3FRrXQfpjhuqRhlg4dbZDeRwk5zANjFgVGyd0xXnquk+KW8HnHVLWOyFEWgTYQIiZorpW0U4lGIS2FF5F8i5l2OypEbxKTQe4pWkkwZCgPXu8qpnRrCJ66UpypTiHAExoEhKeFriRvmrRshasrWczDTd95Vl7c8tPWpjs4JfDvGTAgAqP8AEd8xQIukuyMiutA7CzcD+FR1PIb/ABNInGgbaV6Q+yFJKVCQRBFefYzDdU4pBk5SQCd4tB8R70CtbVwBx/UGpG2p+e/Gio5eNdqQnT338YoFmJWYgehnj9qXOYQz+dNnEAbtPl6FXNA9cNu/h7+9dYTEdWtK7GDod/HXQxUBXPz0rFH5w/Sg46a9PXEks4cFvi4ZznSyI04TrVD2mtTS20ONKCm2nnCon684sU/zQdTOtqtGKdjaOGSR2S2oDSywZB7wPelf7QsKTlcAORtopsLJzKBMnvnXjQPMTtQIxbTgjI822tszGiQlxPPSKsr6YVbS8a6WP3rzlYOI2W2sfXhXCEKB1SZlPgqvQv2f4pOMwKc4OZBImYIIsfdNBIipDj0spUoyQEnQSe/uj70XjtjFu6AVjeYnLwJ5c6S4vAouqSkqgEg5pgz9M2E8qAnpXthto4N6ykJWokoVJACAYA3kyLGKGXhw5spCkA2PWQRcFTqiZG+y71WNu7FQyCpJkrBIgQMwJlIiYJ0jnVj6CYzrcI2mbELaMzqknL4xAoKK1soYHFoAAU24kElSo6tNgtJ3C8wTrFFYdCgh/EFamw3g+qWtUnOtx05AkkXlMzwnhXqGK6I4V5P47YdP9Wok3ykXFVrpCvD4bAfuhJUkuIQRIzlJczKJ/qAESeFBU8PsEvsANJUCFIASo5RlN1qc8TObWCNTXoGyugbaClThLriUqEkQBI0Sn+GAKsGztlsISkNNoSkAABIiRuk/xeM0b1UedAtYdyqQDYaSNxAnyo5ari2l/SoHmsqSszCbwBeOXOtN41LiUlBlJJvw114GgPWarfSjBDMhyNeyfDTTlIp7hXCUx5GgNsrSGylU9uMvJQNj3UFPcTu+cq4UjWTPIx5WF6PUz2ed6XvsWv3+lAKvTlw31CYB+a1JlJ3WrhTcb6Bipo30HfW0IJ+9EJRJkiBOh9N9dKRQVvpAAnFYRzRQUUkwTAIIk7oE7zypX0f6TBb+HQpPXJeSGnAoQFKUokEDSyovTfpegKbSCi8KhWZKSmAT2Qq5Olk30qvbM2bkZ2c4Uws4zKVf0BKFhPnm8qBlsJSC9jcIkoKVLU60W5Kc2UhSE8p9qP8A2bbQUziHGxosg5TpcEa7jIqoYlKmMYoolJQ4o2OkLMjuNPtnOBGMKwdClQI0KSc1zuIk0HtbbsgX4HumlW1djhwZkQlYGu5Q3hQB9eehpRtjbb2HOZKFLaUG+0kTkAUvPIF4hSTPfXH/AN/YLYUCQT/DynXxoK50sUUJyjshQMpNyhQj6Vz2kndNxu4AnoC8P3ZtUxK1FW+DmOb7Ulxzzm0HUNsi6pKpEBublRj+GaZdHtnPYOWnwntKzJKTIIsNSBEkb6D0FC1Z8kWic82ImwHOk+3+jbK0FSkzCi4bTmMb+IHCj9m7UstKwolAK0ZQVKWkTKUgfUdIA40yKc6JykZkg5VAgiRooHQ8qATCHKGkpsDA7hlJ9hTNSvTf+tB4JuO5Nh5X9KLm/t9qDc8j3Hfy/wAVVtlMTiMWklRSl5ICdyR1aD2QN0zfferP8086RrKUY528FbTPiQp0W4mIoG7DAmJuItJtOngaQY4q6w5gQSZiZA3WqzNmRSPpC3DiSJkj2No86BU4mRE0K63NFzOo76in0oAlYaBOv+aAxDV/ypu/3W1vS7EIMj4KBkiJ01rahO62lRpRPtUqAbCgU9IGV5W4OXtQqHEtym4gz9Q/pGtDMMlbGEcMJCcbm5pQppQSpXCyVHyoPpBj8z60mIaUwBMfVmUVESbESkTyoLZO2C5ikoIgLxLItpkQh9BnvKp8DQBbfZCMY4rcSFA30UhKr95qwbLS2uFBOVRBS4SZkRIJG4zpypP0xxqXsctCBGRKVEm0lSUkf6QCNeFH7PxiUuLQQFpAGZQuJFpmOFBdNjY/O3lJuj2mB38K52h0VwzyipbcLVqptRQTxJjskniRS7YzXV4pIBHVuIXHIjKqAd431Z4jQ/BQDbK2K1h0ZWk5QTckypR3Ek3IHlQG3lw6yZIBChIGhlJBPrTlvWknSB7O4hpKZKe1N9dMo8J8aBnkMpXmSVINiJO4kj/Un/jTpnFZgQbKGo3HgoHgaUbMbUUqSpCkzA03j76UYjDr7KSD2I7Qi6eEcD6UBrKd9+f39LVJNRIB+Ca7A4zPdQSpSNKRbaY/6htYjOAACInLmUk79IJvup6PgpB0xw5Sx1yR22FJcBH8k/iDuKZ8qB9ho7vOl3SNrspVEwY53uPajMIqQIuItfdYj3rNsCWF2590EX76CqJIjf8ApRDWW3y3OhCnteJ30Qm2+gHxKb2+Cl7retGY16/Ol7y4/WgYIMHy07uFSNrHd7VCkDXTx9q4x7JWy4hBAWtKgnxHpIkeNB56rHFb76jfOnOAFZZ/FBF77o76vTGwmmWsAoAdY7iwsqH8ZUl5QBOsCqPhcQpCVIIKdZMCZTKdYsNbaV6aj8TD4UwR1bjCr3uFLQT5HTnQULpW2TtW4yqXhmycpkTChrv0Apx0bwyVMlKdyjIG4nQnlFBdMVhWPwi7kLZy3SW9HFj6SlOW3L0vUuymUut27DiFBCymwUmd/GJoGODOR1pWeUIeyJA4KsY5SdOVXIAiqftXGJZDSUiEpWkyE69ocrVdFK18YoOYifOag2TggpwuxqmRPn7FPnUmLuhQGquyPEwfSp8I4A0pW7MQPBSUigPy+etdom/fXCne1bd+Un8qzDklHaACpMgX3nfv3UBGnlWjN60gGJtEW38a3v4b59KCP1qDaDAcaIicycpH9wj70UoWBjfUfWdkEcjp876BN0TxwXhmlE3SOrV/ciUH2FO8UMzSgOB/Oq90V2fkOJiUhWIXx0gQByqwobOkzQVNKZ3V2vdAMfaamxLIC1BOgNjO/fvqFzThQCPMiePzfQGJa15Xt6xRyhF6FcWI3/rfgKDtwX+cK5YPzwrKygqO1P8A9bvPNP8AsFMEYhSWsEEqIBfbBAJEjrHjB5SAfAVlZQItpYhSxs9S1KUqXRmUSTAfECTeidlKP70+JtmXbd9YrdZQPtumcJe/a9lCPKr2TetVlB22Ljv/ACrWHH/S/wCs/wDOtVlAzQLr8a7R9K/7vtWVlB2zp851idD3H3rKyg43+P2rhX0j+2srKATZR7J/vX/ypjWVlBVXRc/3Goz963WUAxH3oLGaeH3rKyg//9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2" name="Picture 8" descr="http://static.newworldencyclopedia.org/thumb/f/f0/Little_Crow-cropped_image.jpg/220px-Little_Crow-cropped_imag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53200" y="4648200"/>
            <a:ext cx="2381769"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5694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8229600" cy="4572000"/>
          </a:xfrm>
        </p:spPr>
        <p:txBody>
          <a:bodyPr>
            <a:normAutofit lnSpcReduction="10000"/>
          </a:bodyPr>
          <a:lstStyle/>
          <a:p>
            <a:pPr marL="0" indent="0">
              <a:buNone/>
            </a:pPr>
            <a:r>
              <a:rPr lang="en-US" b="1" u="sng" dirty="0" smtClean="0"/>
              <a:t>-Lakota Sioux Defend Their Territory</a:t>
            </a:r>
          </a:p>
          <a:p>
            <a:r>
              <a:rPr lang="en-US" dirty="0" smtClean="0"/>
              <a:t>The army sent patrols far out onto the northern Great Plains to prevent trouble among the Sioux there. </a:t>
            </a:r>
          </a:p>
          <a:p>
            <a:r>
              <a:rPr lang="en-US" u="sng" dirty="0" smtClean="0"/>
              <a:t>Crazy Horse, a religious leader as well as a war chief, </a:t>
            </a:r>
            <a:r>
              <a:rPr lang="en-US" dirty="0" smtClean="0"/>
              <a:t>lured the troops into a deadly trap</a:t>
            </a:r>
            <a:r>
              <a:rPr lang="en-US" u="sng" dirty="0" smtClean="0"/>
              <a:t>. He tricked the fort’s commander into sending Captain William Fetterman </a:t>
            </a:r>
            <a:r>
              <a:rPr lang="en-US" dirty="0" smtClean="0"/>
              <a:t>and about 80 soldiers out to</a:t>
            </a:r>
          </a:p>
          <a:p>
            <a:pPr marL="0" indent="0">
              <a:buNone/>
            </a:pPr>
            <a:r>
              <a:rPr lang="en-US" dirty="0" smtClean="0"/>
              <a:t> pursue what they thought was a small </a:t>
            </a:r>
          </a:p>
          <a:p>
            <a:pPr marL="0" indent="0">
              <a:buNone/>
            </a:pPr>
            <a:r>
              <a:rPr lang="en-US" dirty="0" smtClean="0"/>
              <a:t>raiding party. </a:t>
            </a:r>
            <a:r>
              <a:rPr lang="en-US" u="sng" dirty="0" smtClean="0"/>
              <a:t>Hundreds of warriors were</a:t>
            </a:r>
          </a:p>
          <a:p>
            <a:pPr marL="0" indent="0">
              <a:buNone/>
            </a:pPr>
            <a:r>
              <a:rPr lang="en-US" u="sng" dirty="0" smtClean="0"/>
              <a:t> waiting in ambush and wiped out the</a:t>
            </a:r>
          </a:p>
          <a:p>
            <a:pPr marL="0" indent="0">
              <a:buNone/>
            </a:pPr>
            <a:r>
              <a:rPr lang="en-US" u="sng" dirty="0" smtClean="0"/>
              <a:t> entire detachment.  </a:t>
            </a:r>
          </a:p>
          <a:p>
            <a:pPr marL="0" indent="0">
              <a:buNone/>
            </a:pPr>
            <a:endParaRPr lang="en-US" dirty="0"/>
          </a:p>
        </p:txBody>
      </p:sp>
      <p:sp>
        <p:nvSpPr>
          <p:cNvPr id="3" name="Title 2"/>
          <p:cNvSpPr>
            <a:spLocks noGrp="1"/>
          </p:cNvSpPr>
          <p:nvPr>
            <p:ph type="title"/>
          </p:nvPr>
        </p:nvSpPr>
        <p:spPr>
          <a:xfrm>
            <a:off x="457200" y="10886"/>
            <a:ext cx="8229600" cy="1219200"/>
          </a:xfrm>
        </p:spPr>
        <p:txBody>
          <a:bodyPr/>
          <a:lstStyle/>
          <a:p>
            <a:r>
              <a:rPr lang="en-US" dirty="0">
                <a:ln w="3200">
                  <a:solidFill>
                    <a:srgbClr val="444D26">
                      <a:shade val="75000"/>
                      <a:alpha val="25000"/>
                    </a:srgbClr>
                  </a:solidFill>
                  <a:prstDash val="solid"/>
                  <a:round/>
                </a:ln>
              </a:rPr>
              <a:t>Cultures Under Pressure </a:t>
            </a:r>
            <a:endParaRPr lang="en-US" dirty="0"/>
          </a:p>
        </p:txBody>
      </p:sp>
      <p:pic>
        <p:nvPicPr>
          <p:cNvPr id="2050" name="Picture 2" descr="http://www.biography.com/imported/images/Biography/Images/Profiles/C/Crazy-Horse-WC-9261082-1-40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48400" y="3962400"/>
            <a:ext cx="2667000" cy="2667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5532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382000" cy="5410200"/>
          </a:xfrm>
        </p:spPr>
        <p:txBody>
          <a:bodyPr>
            <a:normAutofit fontScale="92500" lnSpcReduction="10000"/>
          </a:bodyPr>
          <a:lstStyle/>
          <a:p>
            <a:pPr marL="0" indent="0">
              <a:buNone/>
            </a:pPr>
            <a:r>
              <a:rPr lang="en-US" b="1" u="sng" dirty="0" smtClean="0"/>
              <a:t>-Sand Creek </a:t>
            </a:r>
          </a:p>
          <a:p>
            <a:r>
              <a:rPr lang="en-US" dirty="0" smtClean="0"/>
              <a:t>In the 1860s, tensions began to rise between Cheyenne and Arapaho peoples and the miners who had flocked to Colorado in search of gold and silver. </a:t>
            </a:r>
          </a:p>
          <a:p>
            <a:r>
              <a:rPr lang="en-US" u="sng" dirty="0" smtClean="0"/>
              <a:t>John Evans, ordered the Native Americans to surrender at Fort Lyon.</a:t>
            </a:r>
          </a:p>
          <a:p>
            <a:r>
              <a:rPr lang="en-US" u="sng" dirty="0" smtClean="0"/>
              <a:t>Chief Black Kettle brought several hundred Cheyenne to the fort, not to surrender but to negotiate a peace deal. </a:t>
            </a:r>
          </a:p>
          <a:p>
            <a:r>
              <a:rPr lang="en-US" u="sng" dirty="0" smtClean="0"/>
              <a:t>Colonel John Chivington of the Colorado Volunteers was ordered to attack the Cheyenne at Sand Creek. </a:t>
            </a:r>
          </a:p>
          <a:p>
            <a:r>
              <a:rPr lang="en-US" u="sng" dirty="0" smtClean="0"/>
              <a:t>When Chivington stopped at Fort Lyon, he was told that the Native Americans at Sand Creek were waiting to negotiate. Chivington replied that since the Cheyenne had been attacking settlers, including women and children, there could be no peace. </a:t>
            </a:r>
            <a:endParaRPr lang="en-US" u="sng" dirty="0"/>
          </a:p>
        </p:txBody>
      </p:sp>
      <p:sp>
        <p:nvSpPr>
          <p:cNvPr id="3" name="Title 2"/>
          <p:cNvSpPr>
            <a:spLocks noGrp="1"/>
          </p:cNvSpPr>
          <p:nvPr>
            <p:ph type="title"/>
          </p:nvPr>
        </p:nvSpPr>
        <p:spPr>
          <a:xfrm>
            <a:off x="381000" y="-76200"/>
            <a:ext cx="8229600" cy="1219200"/>
          </a:xfrm>
        </p:spPr>
        <p:txBody>
          <a:bodyPr/>
          <a:lstStyle/>
          <a:p>
            <a:r>
              <a:rPr lang="en-US" dirty="0">
                <a:ln w="3200">
                  <a:solidFill>
                    <a:srgbClr val="444D26">
                      <a:shade val="75000"/>
                      <a:alpha val="25000"/>
                    </a:srgbClr>
                  </a:solidFill>
                  <a:prstDash val="solid"/>
                  <a:round/>
                </a:ln>
              </a:rPr>
              <a:t>Cultures Under Pressure </a:t>
            </a:r>
            <a:endParaRPr lang="en-US" dirty="0"/>
          </a:p>
        </p:txBody>
      </p:sp>
    </p:spTree>
    <p:extLst>
      <p:ext uri="{BB962C8B-B14F-4D97-AF65-F5344CB8AC3E}">
        <p14:creationId xmlns:p14="http://schemas.microsoft.com/office/powerpoint/2010/main" val="2500100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95400"/>
            <a:ext cx="8229600" cy="3886200"/>
          </a:xfrm>
        </p:spPr>
        <p:txBody>
          <a:bodyPr>
            <a:normAutofit lnSpcReduction="10000"/>
          </a:bodyPr>
          <a:lstStyle/>
          <a:p>
            <a:pPr marL="0" indent="0">
              <a:buNone/>
            </a:pPr>
            <a:r>
              <a:rPr lang="en-US" b="1" u="sng" dirty="0" smtClean="0"/>
              <a:t>-Battle of the Little Bighorn </a:t>
            </a:r>
          </a:p>
          <a:p>
            <a:r>
              <a:rPr lang="en-US" u="sng" dirty="0" smtClean="0"/>
              <a:t>Lieutenant Colonel George A. Custer, commander of the Seventh Cavalry, was with the expedition. </a:t>
            </a:r>
          </a:p>
          <a:p>
            <a:r>
              <a:rPr lang="en-US" u="sng" dirty="0" smtClean="0"/>
              <a:t>Custer underestimated the fighting  </a:t>
            </a:r>
            <a:r>
              <a:rPr lang="en-US" dirty="0" smtClean="0"/>
              <a:t>capabilities of the Lakota and Cheyenne. </a:t>
            </a:r>
          </a:p>
          <a:p>
            <a:r>
              <a:rPr lang="en-US" u="sng" dirty="0" smtClean="0"/>
              <a:t>Farther west, members of the Nez Perce, led by Chief Joseph, refused to be moved to a smaller reservation in Idaho in 1877. </a:t>
            </a:r>
          </a:p>
          <a:p>
            <a:r>
              <a:rPr lang="en-US" u="sng" dirty="0" smtClean="0"/>
              <a:t>Chief Joseph surrendered. </a:t>
            </a:r>
            <a:endParaRPr lang="en-US" u="sng" dirty="0"/>
          </a:p>
        </p:txBody>
      </p:sp>
      <p:sp>
        <p:nvSpPr>
          <p:cNvPr id="3" name="Title 2"/>
          <p:cNvSpPr>
            <a:spLocks noGrp="1"/>
          </p:cNvSpPr>
          <p:nvPr>
            <p:ph type="title"/>
          </p:nvPr>
        </p:nvSpPr>
        <p:spPr/>
        <p:txBody>
          <a:bodyPr/>
          <a:lstStyle/>
          <a:p>
            <a:r>
              <a:rPr lang="en-US" dirty="0" smtClean="0">
                <a:ln w="3200">
                  <a:solidFill>
                    <a:srgbClr val="444D26">
                      <a:shade val="75000"/>
                      <a:alpha val="25000"/>
                    </a:srgbClr>
                  </a:solidFill>
                  <a:prstDash val="solid"/>
                  <a:round/>
                </a:ln>
              </a:rPr>
              <a:t>The Last Native American wars </a:t>
            </a:r>
            <a:endParaRPr lang="en-US" dirty="0"/>
          </a:p>
        </p:txBody>
      </p:sp>
      <p:pic>
        <p:nvPicPr>
          <p:cNvPr id="3074" name="Picture 2" descr="http://www.manataka.org/images/Little_Big_Horn_Battl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84271" y="4572000"/>
            <a:ext cx="4038600" cy="20574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chiefjoseph.com/joseph.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67000" y="4822032"/>
            <a:ext cx="1447800" cy="20359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45590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b="1" dirty="0" smtClean="0"/>
              <a:t>-</a:t>
            </a:r>
            <a:r>
              <a:rPr lang="en-US" b="1" u="sng" dirty="0" smtClean="0"/>
              <a:t>Tragedy at Wounded Knee</a:t>
            </a:r>
          </a:p>
          <a:p>
            <a:r>
              <a:rPr lang="en-US" dirty="0" smtClean="0"/>
              <a:t>Defying the orders of the US government, the </a:t>
            </a:r>
            <a:r>
              <a:rPr lang="en-US" u="sng" dirty="0" smtClean="0"/>
              <a:t>Lakota continued to perform the Ghost Dance, a ritual that celebrated a hoped- for day of reckoning when settlers would disappear, the buffalo would return, and Native Americans would reunite with their deceased ancestors.</a:t>
            </a:r>
          </a:p>
          <a:p>
            <a:r>
              <a:rPr lang="en-US" dirty="0" smtClean="0"/>
              <a:t>Gunfire broke out killing 25 soldiers and 200 Lakota.</a:t>
            </a:r>
          </a:p>
          <a:p>
            <a:r>
              <a:rPr lang="en-US" u="sng" dirty="0" smtClean="0"/>
              <a:t>Sitting Bull died in an exchange</a:t>
            </a:r>
          </a:p>
          <a:p>
            <a:pPr>
              <a:buNone/>
            </a:pPr>
            <a:r>
              <a:rPr lang="en-US" dirty="0" smtClean="0"/>
              <a:t>    </a:t>
            </a:r>
            <a:r>
              <a:rPr lang="en-US" u="sng" dirty="0" smtClean="0"/>
              <a:t>of gunfire.  </a:t>
            </a:r>
            <a:endParaRPr lang="en-US" b="1" dirty="0"/>
          </a:p>
        </p:txBody>
      </p:sp>
      <p:sp>
        <p:nvSpPr>
          <p:cNvPr id="3" name="Title 2"/>
          <p:cNvSpPr>
            <a:spLocks noGrp="1"/>
          </p:cNvSpPr>
          <p:nvPr>
            <p:ph type="title"/>
          </p:nvPr>
        </p:nvSpPr>
        <p:spPr/>
        <p:txBody>
          <a:bodyPr/>
          <a:lstStyle/>
          <a:p>
            <a:r>
              <a:rPr lang="en-US" dirty="0">
                <a:ln w="3200">
                  <a:solidFill>
                    <a:srgbClr val="444D26">
                      <a:shade val="75000"/>
                      <a:alpha val="25000"/>
                    </a:srgbClr>
                  </a:solidFill>
                  <a:prstDash val="solid"/>
                  <a:round/>
                </a:ln>
              </a:rPr>
              <a:t>The Last Native American wars </a:t>
            </a:r>
            <a:endParaRPr lang="en-US" dirty="0"/>
          </a:p>
        </p:txBody>
      </p:sp>
      <p:pic>
        <p:nvPicPr>
          <p:cNvPr id="4098" name="Picture 2" descr="http://www.eaglesnestcenter.org/wounded-kne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72200" y="4953000"/>
            <a:ext cx="2754086" cy="1682565"/>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ttp://t2.gstatic.com/images?q=tbn:ANd9GcRssUmkXvwx1bHYPzXJqUuw-2TG7SqDE24c2PgeN1l2VssVO1kQ"/>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15200" y="304800"/>
            <a:ext cx="1676400" cy="15303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881110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130</TotalTime>
  <Words>969</Words>
  <Application>Microsoft Office PowerPoint</Application>
  <PresentationFormat>On-screen Show (4:3)</PresentationFormat>
  <Paragraphs>84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Paper</vt:lpstr>
      <vt:lpstr>Settling the West </vt:lpstr>
      <vt:lpstr>Learning Targets</vt:lpstr>
      <vt:lpstr>Culture of the Plains Indians</vt:lpstr>
      <vt:lpstr>Cultures Under Pressure</vt:lpstr>
      <vt:lpstr>Cultures Under Pressure </vt:lpstr>
      <vt:lpstr>Cultures Under Pressure </vt:lpstr>
      <vt:lpstr>Cultures Under Pressure </vt:lpstr>
      <vt:lpstr>The Last Native American wars </vt:lpstr>
      <vt:lpstr>The Last Native American wars </vt:lpstr>
      <vt:lpstr>Assimilation </vt:lpstr>
      <vt:lpstr>Review Questions</vt:lpstr>
      <vt:lpstr>Essay Question and Answer:</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Settling the West</dc:title>
  <dc:creator>Deborah Rumbaugh</dc:creator>
  <cp:lastModifiedBy>Rumbaugh, Wayne</cp:lastModifiedBy>
  <cp:revision>23</cp:revision>
  <dcterms:created xsi:type="dcterms:W3CDTF">2012-10-09T03:45:27Z</dcterms:created>
  <dcterms:modified xsi:type="dcterms:W3CDTF">2013-09-10T18:06:13Z</dcterms:modified>
</cp:coreProperties>
</file>