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307" r:id="rId2"/>
    <p:sldId id="256" r:id="rId3"/>
    <p:sldId id="25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300" r:id="rId20"/>
    <p:sldId id="299" r:id="rId21"/>
    <p:sldId id="298" r:id="rId22"/>
    <p:sldId id="297" r:id="rId23"/>
    <p:sldId id="301" r:id="rId24"/>
    <p:sldId id="305" r:id="rId25"/>
    <p:sldId id="304" r:id="rId26"/>
    <p:sldId id="303" r:id="rId27"/>
    <p:sldId id="30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630335-5D85-41EF-8CF0-23B9C49A852A}" type="datetimeFigureOut">
              <a:rPr lang="en-US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523D86-ADFE-4A34-84B9-DE56340AA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A418DD-04E3-4773-A44B-7DEFA1F172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3FF52F-8F4C-412C-8DFC-850D27FAAA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31F8A-3809-4BE7-AB0D-92EA2A8EFB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FD3DF-3518-4405-BC7C-750F853260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8F56A4-80D2-4D40-AFAA-E211D774D2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50573-DE83-4A0D-A437-A475F259CC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F0BA2-79B9-4DDA-940C-51D99E60EC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E3604-B760-4D81-B565-C0792A4340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913DC-5B3C-4536-8256-1ABA273A7E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711AF-A054-42CD-BBFC-63494BB47E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1593A-0F2F-4C24-A662-926BE5E6DB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37D77-4F61-48DA-9728-B75EE6D7F4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87EAA-B91B-4C17-ACCD-EAF9D7D1E7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9579F-483F-4DAB-9A58-B4E840A0CD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0A372F-C544-4AF3-9CB6-68C12DDD77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8EBE5-BA8B-404E-BA6C-94D1B9B229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81C50-7DCB-4355-B764-79642DF9B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3BAB0-A424-4594-9FC9-E0DB3BD045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E82BBF-4A12-4B5F-B53D-8F15F64920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972F5-6450-4F19-9FE0-DC4AAEBD9D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3701C-C088-4E96-910B-3DBB548518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279B8A-77D6-444F-BDE5-5009C1A8BD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B6618-AF72-4FD8-B99F-F8B52F037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BD399-0D37-49BA-9678-DC89E012F7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C8329-9254-4B72-BE90-C321280455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95C8A-F71A-4EF5-B56E-1B06F5E528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876055-8B6E-4CEB-A595-1CBF3B9D968E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51B118-3DB0-425D-8380-7CF420B540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E1093F-9121-4BB8-82DA-C60D97596EAB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B6413E-7B20-4114-BB49-F00A847AD0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2C749E-DDDF-4074-AD71-A6F59239130C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B322D0-1CB3-4866-B54C-BC431F5940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2AB414-CFED-4CC3-9F8D-9D686A873149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10CD4A-6C1B-4627-96FF-54A8781807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A361AC-56AC-4C5C-8788-F4FF529C65F1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B94115-AA3D-4FF7-BE96-029D195D56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A57C62-71A7-4A4A-B186-C6A3A6625BA2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2A56A0-BE84-4C8B-B322-FBBB69BC60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0D697F-1BB3-4E29-A8E7-64B6FF96ED1C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4D7F45-BCBD-4F62-8CB5-9564D36DAA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C9F1A5-3192-4960-890C-148C159421F4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193D03-BFA2-493B-B41F-93B6399795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168EFA-F6A3-425C-B3F6-9EB40F4BA292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AEEDCB-C546-435B-8C43-6B031CABFB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2DC71B-1583-4275-A407-1EF109871B84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EEF717-E77D-4C03-AB76-690D244F2D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E0098D21-6B34-4BA7-B40F-5E882AAA4476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4C11EF35-4F81-43E0-9019-95B46D83CA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1C84E6-7B1B-423E-9B99-27333060A7E3}" type="datetimeFigureOut">
              <a:rPr lang="en-US" smtClean="0"/>
              <a:pPr>
                <a:defRPr/>
              </a:pPr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AE923DF-5F8E-40B7-A5F5-632C41E377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V9dVFbQO2EJvjM&amp;tbnid=aowMtWWYgdyDfM:&amp;ved=0CAUQjRw&amp;url=http://qcirestoration.com/about-send-us-your-resume.html&amp;ei=k2WaUeuMKqmqiQKMhYGoCA&amp;psig=AFQjCNE89ILIngzI1jsclooxHO_WhSFZfA&amp;ust=136915943906354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l_H_jpyKFhXj4M&amp;tbnid=d3n-y0Axf7-3PM:&amp;ved=0CAUQjRw&amp;url=http://www.glassdoor.com/blog/highestpaying-jobs-time/&amp;ei=CmaaUfLsNYmSiAKQ-IHABg&amp;psig=AFQjCNHzANFJl_Rut1EX9JqZyWqD1kEWoA&amp;ust=136915954394759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XpSeF-uTqf2D7M&amp;tbnid=MX_fz7QN4h65oM:&amp;ved=0CAUQjRw&amp;url=http://womenshistory.about.com/od/feminism/tp/feminist_theory.01.htm&amp;ei=omqaUb2EE-aIiALVx4HABQ&amp;psig=AFQjCNFt2cfL6EL1SZb3uHUXvB-8Uhx5tA&amp;ust=136916073601715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FD5pMfKaSmTE8M&amp;tbnid=HhMIW4xpPS2mDM:&amp;ved=0CAUQjRw&amp;url=http://eliasanchezgomez.blogspot.com/2011/01/counterculture.html&amp;ei=UWaaUeHJFsbJiwKR4IGwCw&amp;psig=AFQjCNHF20xBfknaxsQrxPA8IMpJ9K7x6A&amp;ust=136915963239719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FwsD34iYE-DPM&amp;tbnid=n8L2WXxCRGVQvM:&amp;ved=0CAUQjRw&amp;url=http://thechoice.blogs.nytimes.com/2009/04/23/private-colleges-consider-plan-to-help-veterans/&amp;ei=42aaUb68EerJiwLDx4CgCQ&amp;psig=AFQjCNHdUFxk1dZtytHYfNA2QOVf8oW_uw&amp;ust=136915975866268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9puOK3dXkjec0M&amp;tbnid=NhAjw5ZrNWS33M:&amp;ved=0CAUQjRw&amp;url=http://insightcollegeadmissionpro.com/our-philosophy&amp;ei=aWeaUf7RLOX5iwKd-oGQAw&amp;psig=AFQjCNF2dFSj7e6pdZbwNAFEu6fyngvlWA&amp;ust=136915982797278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dtaw3vKxHmcr3M&amp;tbnid=pziUdevIrW506M:&amp;ved=0CAUQjRw&amp;url=http://www.toberight.com/2010/10/there-is-no-such-thing-as-middle-class/&amp;ei=xWeaUfPdMIb8igLugYGwAg&amp;psig=AFQjCNGFARxN83RJnyCYyqb9GHR0gLZXxg&amp;ust=136915999761257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JtuKveBimbHUtM&amp;tbnid=S5Oz0Hu0ucs7PM:&amp;ved=0CAUQjRw&amp;url=http://www.perkel.com/politics/moonies/&amp;ei=FWiaUazJM4nwiwKu9oDgDQ&amp;psig=AFQjCNFHOJdBm-XgtEaqA05C2o6jWx0WbA&amp;ust=13691600700524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FcjKPwyM8-tgM&amp;tbnid=92GaNtGSd8LKBM:&amp;ved=0CAUQjRw&amp;url=http://www.educatedontincarcerate.org/why-we-care&amp;ei=WWiaUeffI6f8iQK-y4Eg&amp;psig=AFQjCNGT0HEYgk5JZC0GULSq4koBlv_ZSw&amp;ust=136916012935375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iYYhW5vEY3EQM&amp;tbnid=ytEz2m3S6-1-NM:&amp;ved=0CAUQjRw&amp;url=http://www.sharenator.com/Tiffanys_pics_part_1_D/cleveland_brown_totally_looks_like_jesse_jackson-200785.html&amp;ei=rGiaUYKXA-fgiAK_hYHgCw&amp;psig=AFQjCNEzA1dHirZyRPyx-093t8O4DVnPWw&amp;ust=136916021141931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7.xml"/><Relationship Id="rId21" Type="http://schemas.openxmlformats.org/officeDocument/2006/relationships/slide" Target="slide21.xml"/><Relationship Id="rId7" Type="http://schemas.openxmlformats.org/officeDocument/2006/relationships/slide" Target="slide3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Xh7_Oy0UbGjhWM&amp;tbnid=2_ngqEz0mOHuRM:&amp;ved=0CAUQjRw&amp;url=http://www.homeworkhelppage.com/achievement.htm&amp;ei=62iaUZYG5qGJArS-gcgM&amp;psig=AFQjCNFovlLctuOJBSqMeQv43pfZl6JdGQ&amp;ust=136916029481404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rnpdhQPJ_21PM&amp;tbnid=wXxft2y1WE6rMM:&amp;ved=0CAUQjRw&amp;url=http://figsandfodder.wordpress.com/2010/09/20/asian-men-white-men-and-the-asian-woman-musings-of-woe-and-hope/&amp;ei=D2maUaqqBoLKiwKux4GIAw&amp;psig=AFQjCNFxwQrV82tm849ckK9D0gJYbmRd7g&amp;ust=136916033195438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0NhQskoN53AsFM&amp;tbnid=ZCUbkCXyuqDh5M:&amp;ved=0CAUQjRw&amp;url=http://skollworldforum.org/theme/educational-economic-opportunity/&amp;ei=WWqaUe_kJaaniQLB0oDgAg&amp;psig=AFQjCNEglAxwJiKuHG0Pv4X0AbpJkD_Rkg&amp;ust=136916066308507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NOOd02GMdNS9aM&amp;tbnid=xz4PZeMpXep3mM:&amp;ved=0CAUQjRw&amp;url=http://www.divawhispers.com/tag/dwyane-wade/&amp;ei=DGqaUc34HqqViQKskYG4Dg&amp;psig=AFQjCNFSOX4rSKyla90rDkgo5STVparprg&amp;ust=1369160578288939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www.google.com/url?sa=i&amp;rct=j&amp;q=&amp;esrc=s&amp;frm=1&amp;source=images&amp;cd=&amp;cad=rja&amp;docid=xJMazZzNpgzlnM&amp;tbnid=vihc2znDhuBc0M:&amp;ved=0CAUQjRw&amp;url=http://shirt.woot.com/blog/post/row-vs-wade&amp;ei=3mmaUZiJNI2zigKVzYDgDQ&amp;psig=AFQjCNGRPf2E04XSu1uy8Nm7b9FuPM1s3A&amp;ust=136916053354380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&amp;esrc=s&amp;frm=1&amp;source=images&amp;cd=&amp;cad=rja&amp;docid=HCs64pyt59pcvM&amp;tbnid=m678h-gLvNUy9M:&amp;ved=0CAUQjRw&amp;url=http://www.timsackett.com/2012/02/01/candidate-bill-rights/&amp;ei=wGmaUevMCcXsiwKhloHgCg&amp;psig=AFQjCNEXivlGmcysRpfp8JUbJ6UcOok8xA&amp;ust=136916049148532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rct=j&amp;q=&amp;esrc=s&amp;frm=1&amp;source=images&amp;cd=&amp;cad=rja&amp;docid=xB_sUS9QcF12QM&amp;tbnid=qBIj_Fgd3tEMIM:&amp;ved=0CAUQjRw&amp;url=http://www.theautochannel.com/news/2007/12/26/074045.html&amp;ei=l2maUajCAqi1igKlzIC4CQ&amp;psig=AFQjCNEVpQ_eGR23KQ4kKwRgn-pgub6dhA&amp;ust=136916046340022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4UZH6joWgnheM&amp;tbnid=i6CixC6Q6OPuFM:&amp;ved=0CAUQjRw&amp;url=http://www.txstate.edu/news/news_releases/news_archive/2007/09/Gutierrez092007.html&amp;ei=dmmaUe_XCuGriALwsYCwCg&amp;psig=AFQjCNG_xKgecXd8Fb63UMz2IlpA6sUSSw&amp;ust=136916042942371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&amp;esrc=s&amp;frm=1&amp;source=images&amp;cd=&amp;cad=rja&amp;docid=7i0nV-yyKHoMsM&amp;tbnid=xKjt1zsxqXG6PM:&amp;ved=0CAUQjRw&amp;url=http://cronkitenewsonline.com/2012/11/native-americans-testify-on-need-to-preserve-identity-in-face-of-popular-culture/&amp;ei=SGmaUfD0KqSgiAK7pYGQCw&amp;psig=AFQjCNEiE7kyBCGotVGCBO8_wg5gcoUsNA&amp;ust=136916038747852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OsMsglSSTAFOM&amp;tbnid=dgoGj3D9fCF9WM:&amp;ved=0CAUQjRw&amp;url=http://everydayisahollyday4.blogspot.com/2010/04/earth-day-party-ideas.html&amp;ei=aWOaUdvSPKHQiwKdjYHACw&amp;bvm=bv.46751780,d.cGE&amp;psig=AFQjCNG5enIiJyixfMZQGHzkYoiNMN5bSw&amp;ust=136915886608639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frm=1&amp;source=images&amp;cd=&amp;cad=rja&amp;docid=cDY6AceuRALImM&amp;tbnid=wm56oLBk-qHzCM:&amp;ved=0CAUQjRw&amp;url=http://greenheritagenews.com/fines-levied-for-clean-air-violations-reminder-of-need-for-better-environmental-regulation/&amp;ei=7GOaUaL1LKn1iwKSpIGICg&amp;psig=AFQjCNE1dgy319jncYSbsJ-gEZW3nP1N3g&amp;ust=136915900121759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_0RrAMSOyqSbbM&amp;tbnid=4AMluffcCyo4TM:&amp;ved=0CAUQjRw&amp;url=http://www.wired.com/science/discoveries/news/2008/11/dayintech_1121&amp;ei=VWSaUeHjAueXigLCzYDoDA&amp;bvm=bv.46751780,d.cGE&amp;psig=AFQjCNEMvlA1_h0pgbCQJG28zMbswzYh6Q&amp;ust=136915911731352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yLufoZIk0a0VkM&amp;tbnid=dfqH_ugj3H3HWM:&amp;ved=0CAUQjRw&amp;url=http://www.inc.com/articles/201104/women-in-technology-face-uphill-battle.html&amp;ei=0GSaUbzHEKi1igKlzIC4CQ&amp;bvm=bv.46751780,d.cGE&amp;psig=AFQjCNFjbIu7rjSUnuH6ZUpE4inBzFN6Yg&amp;ust=136915923716049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XbRrvKGUqzQ9qM&amp;tbnid=B3d-KVT4v8qTbM:&amp;ved=0CAUQjRw&amp;url=http://www.myspace.com/nowactioncenter/photos/45233248&amp;ei=XmWaUej_D6OtigLuroDgAQ&amp;psig=AFQjCNEfADSjfSYrPR8dUFZ5MbZfNZyALA&amp;ust=1369159341619894" TargetMode="External"/><Relationship Id="rId5" Type="http://schemas.openxmlformats.org/officeDocument/2006/relationships/image" Target="../media/image8.gif"/><Relationship Id="rId4" Type="http://schemas.openxmlformats.org/officeDocument/2006/relationships/hyperlink" Target="http://www.google.com/url?sa=i&amp;rct=j&amp;q=&amp;esrc=s&amp;frm=1&amp;source=images&amp;cd=&amp;cad=rja&amp;docid=S7HuH9ExQ_g2ZM&amp;tbnid=a3vR86fhgX6dFM:&amp;ved=0CAUQjRw&amp;url=http://www.nowcleveland.org/&amp;ei=PmWaUfDlJOreiAKk4YCIBQ&amp;psig=AFQjCNEfADSjfSYrPR8dUFZ5MbZfNZyALA&amp;ust=13691593416198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Politics of protest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26 Jeopardy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 smtClean="0"/>
              <a:t>Created by: Mark Z,</a:t>
            </a:r>
            <a:r>
              <a:rPr lang="en-US" dirty="0" smtClean="0"/>
              <a:t> Devon, </a:t>
            </a:r>
            <a:r>
              <a:rPr lang="en-US" dirty="0" err="1" smtClean="0"/>
              <a:t>Timur</a:t>
            </a:r>
            <a:r>
              <a:rPr lang="en-US" dirty="0" smtClean="0"/>
              <a:t>, and Cooper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qcirestoration.com/img/humanresourc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92312" cy="2286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What outlawed job discrimination by private employers not only on the basis of race, color, religion, and national origin, but also of gender– 300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What is the Equal Employment Opportunity Act?</a:t>
            </a:r>
            <a:endParaRPr lang="en-US" sz="5400" dirty="0" smtClean="0">
              <a:latin typeface="+mn-lt"/>
            </a:endParaRPr>
          </a:p>
          <a:p>
            <a:pPr algn="ctr"/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glassdoor.com/blog/wp-content/uploads/mone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038600"/>
            <a:ext cx="3619500" cy="23812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Although about 47 percent of American women were in the workforce in the 1960s, generally they were shut out of– 400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What are higher paying and prestigious professions?</a:t>
            </a:r>
            <a:r>
              <a:rPr lang="en-US" sz="5400" dirty="0" smtClean="0">
                <a:latin typeface="+mn-lt"/>
              </a:rPr>
              <a:t> </a:t>
            </a:r>
          </a:p>
          <a:p>
            <a:pPr algn="ctr"/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0.tqn.com/d/womenshistory/1/0/i/O/2/betty-friedan-5125424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3019164" cy="2819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371600" y="3048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Betty Friedan and others set out to form this.– 500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What is the National Organization for Women (NOW)? </a:t>
            </a:r>
            <a:endParaRPr lang="en-US" sz="5400" dirty="0" smtClean="0">
              <a:latin typeface="+mn-lt"/>
            </a:endParaRPr>
          </a:p>
          <a:p>
            <a:pPr algn="ctr"/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.bp.blogspot.com/_CmqVvm4eH_A/TTiDg88YEMI/AAAAAAAAAAM/FygQuF9iyW8/s1600/counter_cult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7021" y="4419600"/>
            <a:ext cx="2766979" cy="1828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3718679"/>
            <a:ext cx="693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the free speech movement?</a:t>
            </a:r>
            <a:endParaRPr lang="en-US" sz="6600" dirty="0">
              <a:latin typeface="+mn-lt"/>
            </a:endParaRPr>
          </a:p>
        </p:txBody>
      </p:sp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The movement was sparked in Berkeley, California, when the university decided to restrict the student’s rights to distribute literature and to recruit volunteers for political causes on campus.– 100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raphics8.nytimes.com/images/blogs/thechoice/23choice_columbia.48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600200"/>
            <a:ext cx="4572000" cy="304800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Where SDS leaders orchestrated an eight-day occupation of several buildings to protest the administration’s plan to build a new gym in an area that served as a neighborhood park. – 200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718679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Are Columbia university in New York city?</a:t>
            </a:r>
            <a:endParaRPr lang="en-US" sz="6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insightcollegeadmissionpro.com/system/images/BAhbBlsHOgZmSSIwMjAxMi8wNi8xOC8xNi8yOS8xOC8xNDUvY29sbGVnZV9jYXJ0b29uLmdpZgY6BkVU/college-cartoon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42593"/>
          <a:stretch>
            <a:fillRect/>
          </a:stretch>
        </p:blipFill>
        <p:spPr bwMode="auto">
          <a:xfrm>
            <a:off x="381000" y="2743200"/>
            <a:ext cx="2362200" cy="2628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The early 1960s saw a phenomenon that fueled the youth movement-the rapid increase in– 300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581400"/>
            <a:ext cx="609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are college enrollments?</a:t>
            </a:r>
            <a:endParaRPr lang="en-US" sz="6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toberight.com/wp-content/uploads/2010/10/middleclass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5000625" cy="280035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The 1960s gave birth to a conspicuous youth movement, which challenged the American political and social system and conventional– 400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495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are middle class values?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raphics.ctyme.com/jpeg/mooni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19400"/>
            <a:ext cx="1666875" cy="141922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Many of the religious groups embraced by members of the counterculture centered around– 500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718679"/>
            <a:ext cx="609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are authoritarian leaders?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ducatedontincarcerate.org/wp-content/uploads/2011/05/math-clas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0"/>
            <a:ext cx="3581400" cy="239094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Leaders of the civil rights movement began to focus their energies on gaining good jobs for African Americans and– 100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3581400"/>
            <a:ext cx="609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an adequate education?</a:t>
            </a:r>
            <a:r>
              <a:rPr lang="en-US" sz="6600" dirty="0" smtClean="0">
                <a:latin typeface="+mn-lt"/>
              </a:rPr>
              <a:t> 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iles.sharenator.com/cleveland_brown_totally_looks_like_jesse_jackson-s401x271-20078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8487"/>
          <a:stretch>
            <a:fillRect/>
          </a:stretch>
        </p:blipFill>
        <p:spPr bwMode="auto">
          <a:xfrm>
            <a:off x="5324475" y="3276600"/>
            <a:ext cx="3819525" cy="2362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Who founded People United to Save Humanity, or PUSH, a group aimed at registering voters, developing African American businesses, and broadening educational opportunities?– 200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5720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Who is Jesse Jackson?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162800" y="1219200"/>
            <a:ext cx="1600200" cy="533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Other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1219200"/>
            <a:ext cx="1600200" cy="5334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Society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0" y="1219200"/>
            <a:ext cx="1600200" cy="533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Civil Rights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1219200"/>
            <a:ext cx="1600200" cy="533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Women’s Rights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1219200"/>
            <a:ext cx="1600200" cy="533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Earth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381000" y="5791200"/>
            <a:ext cx="16002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500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381000" y="4800600"/>
            <a:ext cx="16002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400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381000" y="3810000"/>
            <a:ext cx="16002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381000" y="2819400"/>
            <a:ext cx="16002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ounded Rectangle 21">
            <a:hlinkClick r:id="rId7" action="ppaction://hlinksldjump"/>
          </p:cNvPr>
          <p:cNvSpPr/>
          <p:nvPr/>
        </p:nvSpPr>
        <p:spPr>
          <a:xfrm>
            <a:off x="381000" y="1828800"/>
            <a:ext cx="1600200" cy="914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3" name="Rounded Rectangle 22">
            <a:hlinkClick r:id="rId8" action="ppaction://hlinksldjump"/>
          </p:cNvPr>
          <p:cNvSpPr/>
          <p:nvPr/>
        </p:nvSpPr>
        <p:spPr>
          <a:xfrm>
            <a:off x="2133600" y="1828800"/>
            <a:ext cx="1600200" cy="914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" name="Rounded Rectangle 23">
            <a:hlinkClick r:id="rId9" action="ppaction://hlinksldjump"/>
          </p:cNvPr>
          <p:cNvSpPr/>
          <p:nvPr/>
        </p:nvSpPr>
        <p:spPr>
          <a:xfrm>
            <a:off x="2133600" y="2819400"/>
            <a:ext cx="1600200" cy="914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" name="Rounded Rectangle 24">
            <a:hlinkClick r:id="rId10" action="ppaction://hlinksldjump"/>
          </p:cNvPr>
          <p:cNvSpPr/>
          <p:nvPr/>
        </p:nvSpPr>
        <p:spPr>
          <a:xfrm>
            <a:off x="2133600" y="3810000"/>
            <a:ext cx="1600200" cy="914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6" name="Rounded Rectangle 25">
            <a:hlinkClick r:id="rId11" action="ppaction://hlinksldjump"/>
          </p:cNvPr>
          <p:cNvSpPr/>
          <p:nvPr/>
        </p:nvSpPr>
        <p:spPr>
          <a:xfrm>
            <a:off x="2133600" y="4800600"/>
            <a:ext cx="1600200" cy="914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400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Rounded Rectangle 26">
            <a:hlinkClick r:id="rId12" action="ppaction://hlinksldjump"/>
          </p:cNvPr>
          <p:cNvSpPr/>
          <p:nvPr/>
        </p:nvSpPr>
        <p:spPr>
          <a:xfrm>
            <a:off x="2133600" y="5791200"/>
            <a:ext cx="1600200" cy="9144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500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" name="Rounded Rectangle 27">
            <a:hlinkClick r:id="rId13" action="ppaction://hlinksldjump"/>
          </p:cNvPr>
          <p:cNvSpPr/>
          <p:nvPr/>
        </p:nvSpPr>
        <p:spPr>
          <a:xfrm>
            <a:off x="3810000" y="1828800"/>
            <a:ext cx="1600200" cy="914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9" name="Rounded Rectangle 28">
            <a:hlinkClick r:id="rId14" action="ppaction://hlinksldjump"/>
          </p:cNvPr>
          <p:cNvSpPr/>
          <p:nvPr/>
        </p:nvSpPr>
        <p:spPr>
          <a:xfrm>
            <a:off x="3810000" y="2819400"/>
            <a:ext cx="1600200" cy="914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3810000" y="3810000"/>
            <a:ext cx="1600200" cy="914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3810000" y="4800600"/>
            <a:ext cx="1600200" cy="914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400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Rounded Rectangle 31">
            <a:hlinkClick r:id="rId17" action="ppaction://hlinksldjump"/>
          </p:cNvPr>
          <p:cNvSpPr/>
          <p:nvPr/>
        </p:nvSpPr>
        <p:spPr>
          <a:xfrm>
            <a:off x="3810000" y="5791200"/>
            <a:ext cx="1600200" cy="9144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500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3" name="Rounded Rectangle 32">
            <a:hlinkClick r:id="rId18" action="ppaction://hlinksldjump"/>
          </p:cNvPr>
          <p:cNvSpPr/>
          <p:nvPr/>
        </p:nvSpPr>
        <p:spPr>
          <a:xfrm>
            <a:off x="5486400" y="1828800"/>
            <a:ext cx="1600200" cy="9144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Rounded Rectangle 33">
            <a:hlinkClick r:id="rId19" action="ppaction://hlinksldjump"/>
          </p:cNvPr>
          <p:cNvSpPr/>
          <p:nvPr/>
        </p:nvSpPr>
        <p:spPr>
          <a:xfrm>
            <a:off x="5486400" y="2819400"/>
            <a:ext cx="1600200" cy="9144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5" name="Rounded Rectangle 34">
            <a:hlinkClick r:id="rId20" action="ppaction://hlinksldjump"/>
          </p:cNvPr>
          <p:cNvSpPr/>
          <p:nvPr/>
        </p:nvSpPr>
        <p:spPr>
          <a:xfrm>
            <a:off x="5486400" y="3810000"/>
            <a:ext cx="1600200" cy="9144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6" name="Rounded Rectangle 35">
            <a:hlinkClick r:id="rId21" action="ppaction://hlinksldjump"/>
          </p:cNvPr>
          <p:cNvSpPr/>
          <p:nvPr/>
        </p:nvSpPr>
        <p:spPr>
          <a:xfrm>
            <a:off x="5486400" y="4800600"/>
            <a:ext cx="1600200" cy="9144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400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7" name="Rounded Rectangle 36">
            <a:hlinkClick r:id="rId22" action="ppaction://hlinksldjump"/>
          </p:cNvPr>
          <p:cNvSpPr/>
          <p:nvPr/>
        </p:nvSpPr>
        <p:spPr>
          <a:xfrm>
            <a:off x="5486400" y="5791200"/>
            <a:ext cx="1600200" cy="9144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500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8" name="Rounded Rectangle 37">
            <a:hlinkClick r:id="rId23" action="ppaction://hlinksldjump"/>
          </p:cNvPr>
          <p:cNvSpPr/>
          <p:nvPr/>
        </p:nvSpPr>
        <p:spPr>
          <a:xfrm>
            <a:off x="7162800" y="1828800"/>
            <a:ext cx="1600200" cy="914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100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9" name="Rounded Rectangle 38">
            <a:hlinkClick r:id="rId24" action="ppaction://hlinksldjump"/>
          </p:cNvPr>
          <p:cNvSpPr/>
          <p:nvPr/>
        </p:nvSpPr>
        <p:spPr>
          <a:xfrm>
            <a:off x="7162800" y="2819400"/>
            <a:ext cx="1600200" cy="914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200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ounded Rectangle 39">
            <a:hlinkClick r:id="rId25" action="ppaction://hlinksldjump"/>
          </p:cNvPr>
          <p:cNvSpPr/>
          <p:nvPr/>
        </p:nvSpPr>
        <p:spPr>
          <a:xfrm>
            <a:off x="7162800" y="3810000"/>
            <a:ext cx="1600200" cy="914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300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ounded Rectangle 40">
            <a:hlinkClick r:id="rId26" action="ppaction://hlinksldjump"/>
          </p:cNvPr>
          <p:cNvSpPr/>
          <p:nvPr/>
        </p:nvSpPr>
        <p:spPr>
          <a:xfrm>
            <a:off x="7162800" y="4800600"/>
            <a:ext cx="1600200" cy="914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400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2" name="Rounded Rectangle 41">
            <a:hlinkClick r:id="rId27" action="ppaction://hlinksldjump"/>
          </p:cNvPr>
          <p:cNvSpPr/>
          <p:nvPr/>
        </p:nvSpPr>
        <p:spPr>
          <a:xfrm>
            <a:off x="7162800" y="5791200"/>
            <a:ext cx="1600200" cy="914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500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Politics of Protest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0.gstatic.com/images?q=tbn:ANd9GcRk4rwz2BpiTjRNj5Ph8Y_Zg3I-Kw7ZuEBQGphf_J1Cipu1r7H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1797878" cy="2514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An affirmative action called for companies and institutions doing business with the federal government to actively recruit them.– 300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are African American employees?</a:t>
            </a:r>
            <a:endParaRPr lang="en-US" sz="6600" dirty="0" smtClean="0">
              <a:latin typeface="+mn-lt"/>
            </a:endParaRPr>
          </a:p>
          <a:p>
            <a:pPr algn="ctr"/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igsandfodder.files.wordpress.com/2010/09/nerdy-white-guy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514600"/>
            <a:ext cx="3733800" cy="248297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were kept from jobs, promotions, and a place in schools because a certain number of such positions had been set aside for minorities or women– 400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are qualified white workers?</a:t>
            </a:r>
            <a:endParaRPr lang="en-US" sz="6600" dirty="0" smtClean="0">
              <a:latin typeface="+mn-lt"/>
            </a:endParaRPr>
          </a:p>
          <a:p>
            <a:pPr algn="ctr"/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wf2.wpengine.netdna-cdn.com/wp-content/uploads/2012/10/educ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828800"/>
            <a:ext cx="2878169" cy="1752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371600" y="3810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By the early 1970’s, Civil Rights leaders began to push harder– 500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are adequate education and gaining good jobs.</a:t>
            </a:r>
            <a:endParaRPr lang="en-US" sz="6600" dirty="0" smtClean="0">
              <a:latin typeface="+mn-lt"/>
            </a:endParaRPr>
          </a:p>
          <a:p>
            <a:pPr algn="ctr"/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295400" y="0"/>
            <a:ext cx="678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The big change in abortion laws came with the 1973 Supreme Court decision in– 100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2672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Roe v. Wade?</a:t>
            </a:r>
            <a:r>
              <a:rPr lang="en-US" sz="6600" dirty="0" smtClean="0">
                <a:latin typeface="+mn-lt"/>
              </a:rPr>
              <a:t> 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  <p:pic>
        <p:nvPicPr>
          <p:cNvPr id="10244" name="Picture 4" descr="http://s3.amazonaws.com/wootsaleimages/Row_Vs._WadextqDetai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514600"/>
            <a:ext cx="2286000" cy="1715302"/>
          </a:xfrm>
          <a:prstGeom prst="rect">
            <a:avLst/>
          </a:prstGeom>
          <a:noFill/>
        </p:spPr>
      </p:pic>
      <p:pic>
        <p:nvPicPr>
          <p:cNvPr id="10248" name="Picture 8" descr="http://www.divawhispers.com/wp-content/uploads/2013/05/dwyane-wad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34783" r="30435" b="26667"/>
          <a:stretch>
            <a:fillRect/>
          </a:stretch>
        </p:blipFill>
        <p:spPr bwMode="auto">
          <a:xfrm>
            <a:off x="4876800" y="2514600"/>
            <a:ext cx="457200" cy="64892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The Indian civil rights act recognized the legitimacy of local reservation law and guaranteed reservation residents the protection of this.– 200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2672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the bill of rights?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  <p:pic>
        <p:nvPicPr>
          <p:cNvPr id="8194" name="Picture 2" descr="http://www.timsackett.com/wp-content/uploads/2012/01/Bill-of-rights-430x28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18266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Congress passed the National Traffic and Motor Vehicle Safety Act in 1966 and for the first time set federal safety regulations for the– 300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the automobile industry?</a:t>
            </a:r>
            <a:r>
              <a:rPr lang="en-US" sz="6600" dirty="0" smtClean="0">
                <a:latin typeface="+mn-lt"/>
              </a:rPr>
              <a:t> 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  <p:pic>
        <p:nvPicPr>
          <p:cNvPr id="6146" name="Picture 2" descr="http://www.theautochannel.com/news/2007/12/26/074045.1-l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7338">
            <a:off x="50521" y="3142861"/>
            <a:ext cx="2286000" cy="128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xstate.edu/news/news_releases/news_archive/2007/09/Gutierrez092007/contentParagraph/0/content_files/file/Gutierre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1857375" cy="2105026"/>
          </a:xfrm>
          <a:prstGeom prst="rect">
            <a:avLst/>
          </a:prstGeom>
          <a:noFill/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Who founded the political party La Raza Unida, which called for job-training programs and greater access to financial institutions?– 400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67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Who is Jose Angel Gutierrez?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The conditions that led the native Americans to organize in the 1960’s </a:t>
            </a:r>
            <a:r>
              <a:rPr lang="en-US" sz="4000" dirty="0">
                <a:latin typeface="+mn-lt"/>
              </a:rPr>
              <a:t>– </a:t>
            </a:r>
            <a:r>
              <a:rPr lang="en-US" sz="4000" dirty="0" smtClean="0">
                <a:latin typeface="+mn-lt"/>
              </a:rPr>
              <a:t>500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0301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low income, unemployment, and low life expectancy due? </a:t>
            </a:r>
            <a:endParaRPr lang="en-US" sz="66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  <p:pic>
        <p:nvPicPr>
          <p:cNvPr id="2052" name="Picture 4" descr="http://cronkitenews.asu.edu/assets/images/12/11/29-identity-titla-fu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460855" flipV="1">
            <a:off x="381000" y="1524000"/>
            <a:ext cx="1597025" cy="122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designiphone.net/wallpapers/0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905000"/>
            <a:ext cx="2133600" cy="3200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371600" y="304800"/>
            <a:ext cx="6781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Supporters of nuclear energy hailed as a cleaner and less expensive alternative to… </a:t>
            </a:r>
            <a:r>
              <a:rPr lang="en-US" sz="4000" dirty="0">
                <a:latin typeface="+mn-lt"/>
              </a:rPr>
              <a:t>– </a:t>
            </a:r>
            <a:r>
              <a:rPr lang="en-US" sz="4000" dirty="0" smtClean="0">
                <a:latin typeface="+mn-lt"/>
              </a:rPr>
              <a:t>100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2672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are fossil fuels?</a:t>
            </a:r>
            <a:endParaRPr lang="en-US" sz="6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tc.umn.edu/~allch001/1815/pestcide/sim/ddt-long-isl-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19400"/>
            <a:ext cx="3124200" cy="227806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3810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Scientists established the Environmental Defense Fund and used its contributions for a series of legal actions across the country to halt…– 200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2672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DDT spraying?</a:t>
            </a:r>
            <a:r>
              <a:rPr lang="en-US" sz="6600" dirty="0" smtClean="0">
                <a:latin typeface="+mn-lt"/>
              </a:rPr>
              <a:t> 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2.bp.blogspot.com/_0hrUBBAfdSQ/S7pSuyg638I/AAAAAAAAAeE/K0W7vaggoZ4/s1600/Earth_Day__Green_Planet__by_Alexandra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854" t="5981" r="24825"/>
          <a:stretch>
            <a:fillRect/>
          </a:stretch>
        </p:blipFill>
        <p:spPr bwMode="auto">
          <a:xfrm>
            <a:off x="5508215" y="2133600"/>
            <a:ext cx="3635785" cy="3810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371600" y="228600"/>
            <a:ext cx="678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Many observers point to April 1970, as the clearest beginning  of the environmental movement with the celebration of…– 300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2672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earth day?</a:t>
            </a:r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371600" y="457200"/>
            <a:ext cx="678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What act established emissions standards for factories and automobiles– 400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267200"/>
            <a:ext cx="609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the clean air act?</a:t>
            </a:r>
            <a:endParaRPr lang="en-US" sz="6600" dirty="0" smtClean="0">
              <a:latin typeface="+mn-lt"/>
            </a:endParaRPr>
          </a:p>
          <a:p>
            <a:pPr algn="ctr"/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  <p:pic>
        <p:nvPicPr>
          <p:cNvPr id="45058" name="Picture 2" descr="http://greenheritagenews.com/wp-content/uploads/2011/02/Air_.pollution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209800"/>
            <a:ext cx="3888927" cy="25908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wired.com/images/article/full/2008/11/love_canal_450px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00400"/>
            <a:ext cx="4143375" cy="263842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The residents soon learned that their community sat atop a decades-old toxic waste dump. Over time its hazardous contents had leaked into the ground– 500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648200"/>
            <a:ext cx="6096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the Love Canal?</a:t>
            </a:r>
            <a:endParaRPr lang="en-US" sz="6600" dirty="0" smtClean="0">
              <a:latin typeface="+mn-lt"/>
            </a:endParaRPr>
          </a:p>
          <a:p>
            <a:pPr algn="ctr"/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inc.com/uploaded_files/image/women-in-technology-face-uphill-battle-pop_854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752600"/>
            <a:ext cx="2324024" cy="26384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One of the forces that helped bring the women’s movement to life was this. – 100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5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86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+mn-lt"/>
              </a:rPr>
              <a:t> What is the presidents Commission of the status of women?</a:t>
            </a:r>
            <a:endParaRPr lang="en-US" sz="6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371600" y="0"/>
            <a:ext cx="6781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A new organization, the idea of Betty Friedan, reflected the diverse goals of the modern feminist movement and was named the– 200 </a:t>
            </a:r>
            <a:r>
              <a:rPr lang="en-US" sz="4000" dirty="0">
                <a:latin typeface="+mn-lt"/>
              </a:rPr>
              <a:t>Points</a:t>
            </a: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304800" y="6172200"/>
            <a:ext cx="914400" cy="4572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What is the National Organization for Women?</a:t>
            </a:r>
            <a:endParaRPr lang="en-US" sz="6600" dirty="0" smtClean="0">
              <a:latin typeface="+mn-lt"/>
            </a:endParaRPr>
          </a:p>
          <a:p>
            <a:pPr algn="ctr"/>
            <a:endParaRPr lang="en-US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2116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#AMHSJEOPARDYFLOW</a:t>
            </a:r>
            <a:endParaRPr lang="en-US" dirty="0"/>
          </a:p>
        </p:txBody>
      </p:sp>
      <p:pic>
        <p:nvPicPr>
          <p:cNvPr id="38914" name="Picture 2" descr="http://www.nowcleveland.org/wp-content/themes/thesis_16/custom/rotator/National_Organization_for_Women__NOW_-logo-736CC4C9A2-seeklogo.com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572000"/>
            <a:ext cx="1905000" cy="1905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8916" name="Picture 4" descr="https://encrypted-tbn2.gstatic.com/images?q=tbn:ANd9GcTJrNgdmy9jx1zDRboI4QhzAl4_iaTFXUODD0cLjWCi9LTvSQo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828800"/>
            <a:ext cx="1619250" cy="21050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317</TotalTime>
  <Words>858</Words>
  <Application>Microsoft Office PowerPoint</Application>
  <PresentationFormat>On-screen Show (4:3)</PresentationFormat>
  <Paragraphs>157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Metro</vt:lpstr>
      <vt:lpstr>Politics of protest  Chapter 26 Jeopardy</vt:lpstr>
      <vt:lpstr>Politics of Protest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Educational Technology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JEOPARDY</dc:title>
  <dc:subject>Jeopardy Template</dc:subject>
  <dc:creator>Educational Technology Network</dc:creator>
  <cp:keywords>Jeopardy Powerpoint Template;Educational Technology</cp:keywords>
  <dc:description>www.edtechnetwork.com</dc:description>
  <cp:lastModifiedBy>wrumbaugh</cp:lastModifiedBy>
  <cp:revision>39</cp:revision>
  <dcterms:created xsi:type="dcterms:W3CDTF">2009-08-07T00:02:41Z</dcterms:created>
  <dcterms:modified xsi:type="dcterms:W3CDTF">2013-05-21T18:11:54Z</dcterms:modified>
  <cp:category>Jeopardy Template</cp:category>
</cp:coreProperties>
</file>