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57" r:id="rId3"/>
    <p:sldId id="258" r:id="rId4"/>
    <p:sldId id="259" r:id="rId5"/>
    <p:sldId id="260" r:id="rId6"/>
    <p:sldId id="261" r:id="rId7"/>
    <p:sldId id="283" r:id="rId8"/>
    <p:sldId id="262" r:id="rId9"/>
    <p:sldId id="263" r:id="rId10"/>
    <p:sldId id="289" r:id="rId11"/>
    <p:sldId id="290" r:id="rId12"/>
    <p:sldId id="264" r:id="rId13"/>
    <p:sldId id="265" r:id="rId14"/>
    <p:sldId id="266" r:id="rId15"/>
    <p:sldId id="284" r:id="rId16"/>
    <p:sldId id="282" r:id="rId17"/>
    <p:sldId id="269" r:id="rId18"/>
    <p:sldId id="267" r:id="rId19"/>
    <p:sldId id="268" r:id="rId20"/>
    <p:sldId id="270" r:id="rId21"/>
    <p:sldId id="271" r:id="rId22"/>
    <p:sldId id="272" r:id="rId23"/>
    <p:sldId id="273" r:id="rId24"/>
    <p:sldId id="274" r:id="rId25"/>
    <p:sldId id="280" r:id="rId26"/>
    <p:sldId id="285" r:id="rId27"/>
    <p:sldId id="275" r:id="rId28"/>
    <p:sldId id="276" r:id="rId29"/>
    <p:sldId id="279" r:id="rId30"/>
    <p:sldId id="278" r:id="rId31"/>
    <p:sldId id="277" r:id="rId32"/>
    <p:sldId id="286" r:id="rId33"/>
    <p:sldId id="287"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18B4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9" autoAdjust="0"/>
    <p:restoredTop sz="94660"/>
  </p:normalViewPr>
  <p:slideViewPr>
    <p:cSldViewPr>
      <p:cViewPr varScale="1">
        <p:scale>
          <a:sx n="101" d="100"/>
          <a:sy n="101" d="100"/>
        </p:scale>
        <p:origin x="-29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08398C-F99F-47FF-A4D1-7302A4B6C6FE}" type="datetimeFigureOut">
              <a:rPr lang="en-US" smtClean="0"/>
              <a:t>8/24/2015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DB4BE-A5D7-464D-8183-8213BA6DAAB0}" type="slidenum">
              <a:rPr lang="en-US" smtClean="0"/>
              <a:t>‹#›</a:t>
            </a:fld>
            <a:endParaRPr lang="en-US"/>
          </a:p>
        </p:txBody>
      </p:sp>
    </p:spTree>
    <p:extLst>
      <p:ext uri="{BB962C8B-B14F-4D97-AF65-F5344CB8AC3E}">
        <p14:creationId xmlns:p14="http://schemas.microsoft.com/office/powerpoint/2010/main" val="401044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DB4BE-A5D7-464D-8183-8213BA6DAAB0}" type="slidenum">
              <a:rPr lang="en-US" smtClean="0"/>
              <a:t>22</a:t>
            </a:fld>
            <a:endParaRPr lang="en-US"/>
          </a:p>
        </p:txBody>
      </p:sp>
    </p:spTree>
    <p:extLst>
      <p:ext uri="{BB962C8B-B14F-4D97-AF65-F5344CB8AC3E}">
        <p14:creationId xmlns:p14="http://schemas.microsoft.com/office/powerpoint/2010/main" val="139782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88691CB0-B9F4-49A2-AABF-A0CA4EA7DB37}" type="datetimeFigureOut">
              <a:rPr lang="en-US" smtClean="0"/>
              <a:t>8/24/2015</a:t>
            </a:fld>
            <a:endParaRPr lang="en-US"/>
          </a:p>
        </p:txBody>
      </p:sp>
      <p:sp>
        <p:nvSpPr>
          <p:cNvPr id="16" name="Slide Number Placeholder 15"/>
          <p:cNvSpPr>
            <a:spLocks noGrp="1"/>
          </p:cNvSpPr>
          <p:nvPr>
            <p:ph type="sldNum" sz="quarter" idx="11"/>
          </p:nvPr>
        </p:nvSpPr>
        <p:spPr/>
        <p:txBody>
          <a:bodyPr/>
          <a:lstStyle/>
          <a:p>
            <a:fld id="{1819474C-488C-41E5-A52A-5170C14466D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691CB0-B9F4-49A2-AABF-A0CA4EA7DB37}"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474C-488C-41E5-A52A-5170C14466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691CB0-B9F4-49A2-AABF-A0CA4EA7DB37}"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474C-488C-41E5-A52A-5170C14466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88691CB0-B9F4-49A2-AABF-A0CA4EA7DB37}" type="datetimeFigureOut">
              <a:rPr lang="en-US" smtClean="0"/>
              <a:t>8/24/2015</a:t>
            </a:fld>
            <a:endParaRPr lang="en-US"/>
          </a:p>
        </p:txBody>
      </p:sp>
      <p:sp>
        <p:nvSpPr>
          <p:cNvPr id="15" name="Slide Number Placeholder 14"/>
          <p:cNvSpPr>
            <a:spLocks noGrp="1"/>
          </p:cNvSpPr>
          <p:nvPr>
            <p:ph type="sldNum" sz="quarter" idx="11"/>
          </p:nvPr>
        </p:nvSpPr>
        <p:spPr/>
        <p:txBody>
          <a:bodyPr/>
          <a:lstStyle/>
          <a:p>
            <a:fld id="{1819474C-488C-41E5-A52A-5170C14466D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88691CB0-B9F4-49A2-AABF-A0CA4EA7DB37}" type="datetimeFigureOut">
              <a:rPr lang="en-US" smtClean="0"/>
              <a:t>8/24/2015</a:t>
            </a:fld>
            <a:endParaRPr lang="en-US"/>
          </a:p>
        </p:txBody>
      </p:sp>
      <p:sp>
        <p:nvSpPr>
          <p:cNvPr id="13" name="Slide Number Placeholder 12"/>
          <p:cNvSpPr>
            <a:spLocks noGrp="1"/>
          </p:cNvSpPr>
          <p:nvPr>
            <p:ph type="sldNum" sz="quarter" idx="11"/>
          </p:nvPr>
        </p:nvSpPr>
        <p:spPr/>
        <p:txBody>
          <a:bodyPr/>
          <a:lstStyle/>
          <a:p>
            <a:fld id="{1819474C-488C-41E5-A52A-5170C14466D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8691CB0-B9F4-49A2-AABF-A0CA4EA7DB37}" type="datetimeFigureOut">
              <a:rPr lang="en-US" smtClean="0"/>
              <a:t>8/24/2015</a:t>
            </a:fld>
            <a:endParaRPr lang="en-US"/>
          </a:p>
        </p:txBody>
      </p:sp>
      <p:sp>
        <p:nvSpPr>
          <p:cNvPr id="9" name="Slide Number Placeholder 8"/>
          <p:cNvSpPr>
            <a:spLocks noGrp="1"/>
          </p:cNvSpPr>
          <p:nvPr>
            <p:ph type="sldNum" sz="quarter" idx="11"/>
          </p:nvPr>
        </p:nvSpPr>
        <p:spPr/>
        <p:txBody>
          <a:bodyPr/>
          <a:lstStyle/>
          <a:p>
            <a:fld id="{1819474C-488C-41E5-A52A-5170C14466D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88691CB0-B9F4-49A2-AABF-A0CA4EA7DB37}" type="datetimeFigureOut">
              <a:rPr lang="en-US" smtClean="0"/>
              <a:t>8/24/2015</a:t>
            </a:fld>
            <a:endParaRPr lang="en-US"/>
          </a:p>
        </p:txBody>
      </p:sp>
      <p:sp>
        <p:nvSpPr>
          <p:cNvPr id="15" name="Slide Number Placeholder 14"/>
          <p:cNvSpPr>
            <a:spLocks noGrp="1"/>
          </p:cNvSpPr>
          <p:nvPr>
            <p:ph type="sldNum" sz="quarter" idx="11"/>
          </p:nvPr>
        </p:nvSpPr>
        <p:spPr/>
        <p:txBody>
          <a:bodyPr/>
          <a:lstStyle/>
          <a:p>
            <a:fld id="{1819474C-488C-41E5-A52A-5170C14466D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8691CB0-B9F4-49A2-AABF-A0CA4EA7DB37}" type="datetimeFigureOut">
              <a:rPr lang="en-US" smtClean="0"/>
              <a:t>8/24/2015</a:t>
            </a:fld>
            <a:endParaRPr lang="en-US"/>
          </a:p>
        </p:txBody>
      </p:sp>
      <p:sp>
        <p:nvSpPr>
          <p:cNvPr id="8" name="Slide Number Placeholder 7"/>
          <p:cNvSpPr>
            <a:spLocks noGrp="1"/>
          </p:cNvSpPr>
          <p:nvPr>
            <p:ph type="sldNum" sz="quarter" idx="11"/>
          </p:nvPr>
        </p:nvSpPr>
        <p:spPr/>
        <p:txBody>
          <a:bodyPr/>
          <a:lstStyle/>
          <a:p>
            <a:fld id="{1819474C-488C-41E5-A52A-5170C14466D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691CB0-B9F4-49A2-AABF-A0CA4EA7DB37}" type="datetimeFigureOut">
              <a:rPr lang="en-US" smtClean="0"/>
              <a:t>8/24/2015</a:t>
            </a:fld>
            <a:endParaRPr lang="en-US"/>
          </a:p>
        </p:txBody>
      </p:sp>
      <p:sp>
        <p:nvSpPr>
          <p:cNvPr id="6" name="Slide Number Placeholder 5"/>
          <p:cNvSpPr>
            <a:spLocks noGrp="1"/>
          </p:cNvSpPr>
          <p:nvPr>
            <p:ph type="sldNum" sz="quarter" idx="11"/>
          </p:nvPr>
        </p:nvSpPr>
        <p:spPr/>
        <p:txBody>
          <a:bodyPr/>
          <a:lstStyle/>
          <a:p>
            <a:fld id="{1819474C-488C-41E5-A52A-5170C14466DD}"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88691CB0-B9F4-49A2-AABF-A0CA4EA7DB37}" type="datetimeFigureOut">
              <a:rPr lang="en-US" smtClean="0"/>
              <a:t>8/24/2015</a:t>
            </a:fld>
            <a:endParaRPr lang="en-US"/>
          </a:p>
        </p:txBody>
      </p:sp>
      <p:sp>
        <p:nvSpPr>
          <p:cNvPr id="16" name="Slide Number Placeholder 15"/>
          <p:cNvSpPr>
            <a:spLocks noGrp="1"/>
          </p:cNvSpPr>
          <p:nvPr>
            <p:ph type="sldNum" sz="quarter" idx="11"/>
          </p:nvPr>
        </p:nvSpPr>
        <p:spPr/>
        <p:txBody>
          <a:bodyPr/>
          <a:lstStyle/>
          <a:p>
            <a:fld id="{1819474C-488C-41E5-A52A-5170C14466D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88691CB0-B9F4-49A2-AABF-A0CA4EA7DB37}" type="datetimeFigureOut">
              <a:rPr lang="en-US" smtClean="0"/>
              <a:t>8/24/2015</a:t>
            </a:fld>
            <a:endParaRPr lang="en-US"/>
          </a:p>
        </p:txBody>
      </p:sp>
      <p:sp>
        <p:nvSpPr>
          <p:cNvPr id="14" name="Slide Number Placeholder 13"/>
          <p:cNvSpPr>
            <a:spLocks noGrp="1"/>
          </p:cNvSpPr>
          <p:nvPr>
            <p:ph type="sldNum" sz="quarter" idx="11"/>
          </p:nvPr>
        </p:nvSpPr>
        <p:spPr/>
        <p:txBody>
          <a:bodyPr/>
          <a:lstStyle/>
          <a:p>
            <a:fld id="{1819474C-488C-41E5-A52A-5170C14466D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88691CB0-B9F4-49A2-AABF-A0CA4EA7DB37}" type="datetimeFigureOut">
              <a:rPr lang="en-US" smtClean="0"/>
              <a:t>8/24/2015</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819474C-488C-41E5-A52A-5170C14466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https://www.youtube.com/embed/zm-3kovWpNQ?feature=player_detailpage"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video" Target="https://www.youtube.com/embed/3IL_Df5ouUc?feature=player_detailpa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boundless.com/definition/amino-acid/"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ttp://2012books.lardbucket.org/books/an-introduction-to-nutrition/section_10/ca6893e3fff0790df3f609815c619145.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00" y="533400"/>
            <a:ext cx="6096000" cy="2988402"/>
          </a:xfrm>
          <a:prstGeom prst="rect">
            <a:avLst/>
          </a:prstGeom>
          <a:noFill/>
          <a:ln>
            <a:noFill/>
          </a:ln>
        </p:spPr>
      </p:pic>
      <p:sp>
        <p:nvSpPr>
          <p:cNvPr id="4" name="Title 3"/>
          <p:cNvSpPr>
            <a:spLocks noGrp="1"/>
          </p:cNvSpPr>
          <p:nvPr>
            <p:ph type="title"/>
          </p:nvPr>
        </p:nvSpPr>
        <p:spPr>
          <a:xfrm>
            <a:off x="685800" y="4114800"/>
            <a:ext cx="7772400" cy="2590800"/>
          </a:xfrm>
        </p:spPr>
        <p:txBody>
          <a:bodyPr/>
          <a:lstStyle/>
          <a:p>
            <a:pPr lvl="0"/>
            <a:r>
              <a:rPr lang="en-US" b="1" dirty="0" smtClean="0">
                <a:effectLst/>
              </a:rPr>
              <a:t>Proteins and Denaturation</a:t>
            </a:r>
            <a:r>
              <a:rPr lang="en-US" sz="1400" dirty="0" smtClean="0"/>
              <a:t/>
            </a:r>
            <a:br>
              <a:rPr lang="en-US" sz="1400" dirty="0" smtClean="0"/>
            </a:br>
            <a:r>
              <a:rPr lang="en-US" sz="1400" dirty="0" smtClean="0"/>
              <a:t/>
            </a:r>
            <a:br>
              <a:rPr lang="en-US" sz="1400" dirty="0" smtClean="0"/>
            </a:br>
            <a:r>
              <a:rPr lang="en-US" sz="3600" b="1" u="sng" dirty="0" smtClean="0">
                <a:effectLst/>
              </a:rPr>
              <a:t>Learning Targets</a:t>
            </a:r>
            <a:r>
              <a:rPr lang="en-US" sz="3600" dirty="0" smtClean="0">
                <a:effectLst/>
              </a:rPr>
              <a:t>:</a:t>
            </a:r>
            <a:br>
              <a:rPr lang="en-US" sz="3600" dirty="0" smtClean="0">
                <a:effectLst/>
              </a:rPr>
            </a:br>
            <a:r>
              <a:rPr lang="en-US" sz="3600" dirty="0" smtClean="0">
                <a:effectLst/>
              </a:rPr>
              <a:t>*  Understand </a:t>
            </a:r>
            <a:r>
              <a:rPr lang="en-US" sz="3600" dirty="0">
                <a:effectLst/>
              </a:rPr>
              <a:t>denaturation </a:t>
            </a:r>
            <a:r>
              <a:rPr lang="en-US" sz="3200" dirty="0">
                <a:effectLst/>
              </a:rPr>
              <a:t>of protein </a:t>
            </a:r>
            <a:r>
              <a:rPr lang="en-US" sz="3200" dirty="0" smtClean="0">
                <a:effectLst/>
              </a:rPr>
              <a:t> </a:t>
            </a:r>
            <a:r>
              <a:rPr lang="en-US" sz="3200" dirty="0">
                <a:effectLst/>
              </a:rPr>
              <a:t/>
            </a:r>
            <a:br>
              <a:rPr lang="en-US" sz="3200" dirty="0">
                <a:effectLst/>
              </a:rPr>
            </a:br>
            <a:r>
              <a:rPr lang="en-US" sz="3200" dirty="0" smtClean="0">
                <a:effectLst/>
              </a:rPr>
              <a:t>*  Tell </a:t>
            </a:r>
            <a:r>
              <a:rPr lang="en-US" sz="3200" dirty="0">
                <a:effectLst/>
              </a:rPr>
              <a:t>some of its causes and effects</a:t>
            </a:r>
            <a:br>
              <a:rPr lang="en-US" sz="3200" dirty="0">
                <a:effectLst/>
              </a:rPr>
            </a:br>
            <a:endParaRPr lang="en-US" sz="3200" dirty="0">
              <a:effectLst/>
            </a:endParaRPr>
          </a:p>
        </p:txBody>
      </p:sp>
    </p:spTree>
    <p:extLst>
      <p:ext uri="{BB962C8B-B14F-4D97-AF65-F5344CB8AC3E}">
        <p14:creationId xmlns:p14="http://schemas.microsoft.com/office/powerpoint/2010/main" val="1863731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m-3kovWpNQ?feature=player_detailpage"/>
          <p:cNvPicPr>
            <a:picLocks noRot="1" noChangeAspect="1"/>
          </p:cNvPicPr>
          <p:nvPr>
            <a:videoFile r:link="rId1"/>
          </p:nvPr>
        </p:nvPicPr>
        <p:blipFill>
          <a:blip r:embed="rId3"/>
          <a:stretch>
            <a:fillRect/>
          </a:stretch>
        </p:blipFill>
        <p:spPr>
          <a:xfrm>
            <a:off x="507999" y="0"/>
            <a:ext cx="8128000" cy="4572000"/>
          </a:xfrm>
          <a:prstGeom prst="rect">
            <a:avLst/>
          </a:prstGeom>
        </p:spPr>
      </p:pic>
      <p:sp>
        <p:nvSpPr>
          <p:cNvPr id="3" name="TextBox 2"/>
          <p:cNvSpPr txBox="1"/>
          <p:nvPr/>
        </p:nvSpPr>
        <p:spPr>
          <a:xfrm>
            <a:off x="228600" y="4713287"/>
            <a:ext cx="8686800" cy="830997"/>
          </a:xfrm>
          <a:prstGeom prst="rect">
            <a:avLst/>
          </a:prstGeom>
          <a:noFill/>
        </p:spPr>
        <p:txBody>
          <a:bodyPr wrap="square" rtlCol="0">
            <a:spAutoFit/>
          </a:bodyPr>
          <a:lstStyle/>
          <a:p>
            <a:r>
              <a:rPr lang="en-US" sz="2400" dirty="0" smtClean="0"/>
              <a:t>Start </a:t>
            </a:r>
            <a:r>
              <a:rPr lang="en-US" sz="2400" smtClean="0"/>
              <a:t>at 5:00 </a:t>
            </a:r>
            <a:r>
              <a:rPr lang="en-US" sz="2400" dirty="0" smtClean="0"/>
              <a:t>to see how the necklace of amino acids coils into a protein</a:t>
            </a:r>
            <a:r>
              <a:rPr lang="en-US" dirty="0" smtClean="0"/>
              <a:t>.</a:t>
            </a:r>
            <a:endParaRPr lang="en-US"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926681" y="2943411"/>
            <a:ext cx="1290637"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405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696200" cy="5940088"/>
          </a:xfrm>
          <a:prstGeom prst="rect">
            <a:avLst/>
          </a:prstGeom>
        </p:spPr>
        <p:txBody>
          <a:bodyPr wrap="square">
            <a:spAutoFit/>
          </a:bodyPr>
          <a:lstStyle/>
          <a:p>
            <a:r>
              <a:rPr lang="en-US" sz="3200" b="1" dirty="0">
                <a:solidFill>
                  <a:srgbClr val="FF0000"/>
                </a:solidFill>
              </a:rPr>
              <a:t>If the protein is subject to changes in temperature, pH, or exposure to chemicals, the weak attractions between amino acids may alter the shape of the protein. Although the primary structural sequence does not change, the protein's shape may change so much that it becomes dysfunctional and the protein is considered </a:t>
            </a:r>
            <a:r>
              <a:rPr lang="en-US" sz="3200" b="1" u="sng" dirty="0">
                <a:solidFill>
                  <a:srgbClr val="FF0000"/>
                </a:solidFill>
              </a:rPr>
              <a:t>denatured</a:t>
            </a:r>
            <a:r>
              <a:rPr lang="en-US" sz="3200" b="1" dirty="0">
                <a:solidFill>
                  <a:srgbClr val="FF0000"/>
                </a:solidFill>
              </a:rPr>
              <a:t> .” </a:t>
            </a:r>
            <a:endParaRPr lang="en-US" sz="3200" b="1" dirty="0" smtClean="0">
              <a:solidFill>
                <a:srgbClr val="FF0000"/>
              </a:solidFill>
            </a:endParaRPr>
          </a:p>
          <a:p>
            <a:endParaRPr lang="en-US" sz="3200" b="1" dirty="0">
              <a:solidFill>
                <a:srgbClr val="FF0000"/>
              </a:solidFill>
            </a:endParaRPr>
          </a:p>
          <a:p>
            <a:r>
              <a:rPr lang="en-US" sz="1400" cap="all" dirty="0"/>
              <a:t>https://www.boundless.com/biology/biological-macromolecules/proteins/denaturation-and-protein-folding/</a:t>
            </a:r>
            <a:endParaRPr lang="en-US" sz="1400" dirty="0"/>
          </a:p>
          <a:p>
            <a:r>
              <a:rPr lang="en-US" sz="3200" b="1" dirty="0" smtClean="0">
                <a:solidFill>
                  <a:srgbClr val="FF0000"/>
                </a:solidFill>
              </a:rPr>
              <a:t> </a:t>
            </a:r>
            <a:endParaRPr lang="en-US" sz="3200" b="1" dirty="0">
              <a:solidFill>
                <a:srgbClr val="FF0000"/>
              </a:solidFill>
            </a:endParaRPr>
          </a:p>
        </p:txBody>
      </p:sp>
    </p:spTree>
    <p:extLst>
      <p:ext uri="{BB962C8B-B14F-4D97-AF65-F5344CB8AC3E}">
        <p14:creationId xmlns:p14="http://schemas.microsoft.com/office/powerpoint/2010/main" val="3635127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19200"/>
            <a:ext cx="7543800" cy="4191000"/>
          </a:xfrm>
        </p:spPr>
        <p:txBody>
          <a:bodyPr/>
          <a:lstStyle/>
          <a:p>
            <a:pPr algn="ctr"/>
            <a:r>
              <a:rPr lang="en-US" sz="5700" b="1" dirty="0" smtClean="0">
                <a:solidFill>
                  <a:srgbClr val="FF0000"/>
                </a:solidFill>
              </a:rPr>
              <a:t>De = remove, opposite</a:t>
            </a:r>
            <a:br>
              <a:rPr lang="en-US" sz="5700" b="1" dirty="0" smtClean="0">
                <a:solidFill>
                  <a:srgbClr val="FF0000"/>
                </a:solidFill>
              </a:rPr>
            </a:br>
            <a:r>
              <a:rPr lang="en-US" sz="5400" dirty="0"/>
              <a:t/>
            </a:r>
            <a:br>
              <a:rPr lang="en-US" sz="5400" dirty="0"/>
            </a:br>
            <a:r>
              <a:rPr lang="en-US" sz="5400" dirty="0" smtClean="0"/>
              <a:t>To </a:t>
            </a:r>
            <a:r>
              <a:rPr lang="en-US" sz="5400" b="1" u="sng" dirty="0" smtClean="0">
                <a:solidFill>
                  <a:srgbClr val="FF0000"/>
                </a:solidFill>
              </a:rPr>
              <a:t>DE</a:t>
            </a:r>
            <a:r>
              <a:rPr lang="en-US" sz="5400" b="1" dirty="0" smtClean="0"/>
              <a:t>-</a:t>
            </a:r>
            <a:r>
              <a:rPr lang="en-US" sz="5400" b="1" u="sng" dirty="0" smtClean="0">
                <a:solidFill>
                  <a:srgbClr val="00FF00"/>
                </a:solidFill>
              </a:rPr>
              <a:t>NATURE</a:t>
            </a:r>
            <a:r>
              <a:rPr lang="en-US" sz="5400" dirty="0" smtClean="0"/>
              <a:t> a protein is to remove its natural </a:t>
            </a:r>
            <a:r>
              <a:rPr lang="en-US" sz="5400" dirty="0" err="1" smtClean="0"/>
              <a:t>charactieristics</a:t>
            </a:r>
            <a:r>
              <a:rPr lang="en-US" sz="5400" dirty="0" smtClean="0"/>
              <a:t>.</a:t>
            </a:r>
            <a:endParaRPr lang="en-US" sz="5400" dirty="0"/>
          </a:p>
        </p:txBody>
      </p:sp>
      <p:sp>
        <p:nvSpPr>
          <p:cNvPr id="3" name="Subtitle 2"/>
          <p:cNvSpPr>
            <a:spLocks noGrp="1"/>
          </p:cNvSpPr>
          <p:nvPr>
            <p:ph type="subTitle" idx="1"/>
          </p:nvPr>
        </p:nvSpPr>
        <p:spPr/>
        <p:txBody>
          <a:bodyPr/>
          <a:lstStyle/>
          <a:p>
            <a:endParaRPr lang="en-US" b="1" dirty="0"/>
          </a:p>
        </p:txBody>
      </p:sp>
    </p:spTree>
    <p:extLst>
      <p:ext uri="{BB962C8B-B14F-4D97-AF65-F5344CB8AC3E}">
        <p14:creationId xmlns:p14="http://schemas.microsoft.com/office/powerpoint/2010/main" val="501071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676400"/>
            <a:ext cx="7543800" cy="914400"/>
          </a:xfrm>
        </p:spPr>
        <p:txBody>
          <a:bodyPr/>
          <a:lstStyle/>
          <a:p>
            <a:pPr algn="ctr"/>
            <a:r>
              <a:rPr lang="en-US" sz="3600" dirty="0" smtClean="0"/>
              <a:t>When a protein becomes DENATURED, some of its bonds begin to break, and it </a:t>
            </a:r>
            <a:r>
              <a:rPr lang="en-US" sz="3600" dirty="0" err="1" smtClean="0"/>
              <a:t>ufolds</a:t>
            </a:r>
            <a:r>
              <a:rPr lang="en-US" sz="3600" dirty="0" smtClean="0"/>
              <a:t>.</a:t>
            </a:r>
            <a:endParaRPr lang="en-US" sz="3600" dirty="0"/>
          </a:p>
        </p:txBody>
      </p:sp>
      <p:sp>
        <p:nvSpPr>
          <p:cNvPr id="6" name="Content Placeholder 5"/>
          <p:cNvSpPr>
            <a:spLocks noGrp="1"/>
          </p:cNvSpPr>
          <p:nvPr>
            <p:ph sz="quarter" idx="13"/>
          </p:nvPr>
        </p:nvSpPr>
        <p:spPr>
          <a:xfrm>
            <a:off x="609600" y="2743200"/>
            <a:ext cx="4724400" cy="3733800"/>
          </a:xfrm>
        </p:spPr>
        <p:txBody>
          <a:bodyPr>
            <a:noAutofit/>
          </a:bodyPr>
          <a:lstStyle/>
          <a:p>
            <a:pPr marL="18288" indent="0">
              <a:buNone/>
            </a:pPr>
            <a:r>
              <a:rPr lang="en-US" sz="2400" dirty="0" smtClean="0"/>
              <a:t>Bonds that held the folding weaken. </a:t>
            </a:r>
          </a:p>
          <a:p>
            <a:endParaRPr lang="en-US" sz="2400" dirty="0"/>
          </a:p>
          <a:p>
            <a:pPr marL="18288" indent="0">
              <a:buNone/>
            </a:pPr>
            <a:r>
              <a:rPr lang="en-US" sz="2400" dirty="0" smtClean="0"/>
              <a:t>Bonds that created the spirals and pleats weaken.</a:t>
            </a:r>
          </a:p>
          <a:p>
            <a:pPr marL="18288" indent="0">
              <a:buNone/>
            </a:pPr>
            <a:endParaRPr lang="en-US" sz="2400" dirty="0"/>
          </a:p>
          <a:p>
            <a:pPr marL="18288" indent="0">
              <a:buNone/>
            </a:pPr>
            <a:r>
              <a:rPr lang="en-US" sz="2400" b="1" dirty="0" smtClean="0">
                <a:solidFill>
                  <a:srgbClr val="FF0000"/>
                </a:solidFill>
              </a:rPr>
              <a:t>Covalent bonds that held the amino acids together remain.</a:t>
            </a:r>
            <a:endParaRPr lang="en-US" sz="2400" b="1" dirty="0">
              <a:solidFill>
                <a:srgbClr val="FF0000"/>
              </a:solidFill>
            </a:endParaRPr>
          </a:p>
        </p:txBody>
      </p:sp>
      <p:sp>
        <p:nvSpPr>
          <p:cNvPr id="7" name="Content Placeholder 6"/>
          <p:cNvSpPr>
            <a:spLocks noGrp="1"/>
          </p:cNvSpPr>
          <p:nvPr>
            <p:ph sz="quarter" idx="14"/>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885" y="2590800"/>
            <a:ext cx="216217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4800600" y="3200400"/>
            <a:ext cx="990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00600" y="4724400"/>
            <a:ext cx="990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6096000"/>
            <a:ext cx="990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90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 this unfolded state, the protein does not still have its original nature and characteristics. </a:t>
            </a:r>
            <a:endParaRPr lang="en-US" dirty="0"/>
          </a:p>
        </p:txBody>
      </p:sp>
      <p:sp>
        <p:nvSpPr>
          <p:cNvPr id="3" name="Content Placeholder 2"/>
          <p:cNvSpPr>
            <a:spLocks noGrp="1"/>
          </p:cNvSpPr>
          <p:nvPr>
            <p:ph sz="quarter" idx="13"/>
          </p:nvPr>
        </p:nvSpPr>
        <p:spPr/>
        <p:txBody>
          <a:bodyPr/>
          <a:lstStyle/>
          <a:p>
            <a:endParaRPr lang="en-US" dirty="0"/>
          </a:p>
        </p:txBody>
      </p:sp>
      <p:pic>
        <p:nvPicPr>
          <p:cNvPr id="9219" name="Picture 3"/>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2362200" cy="2149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57200"/>
            <a:ext cx="374021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8508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
        <p:nvSpPr>
          <p:cNvPr id="4" name="Content Placeholder 3"/>
          <p:cNvSpPr>
            <a:spLocks noGrp="1"/>
          </p:cNvSpPr>
          <p:nvPr>
            <p:ph sz="quarter" idx="14"/>
          </p:nvPr>
        </p:nvSpPr>
        <p:spPr/>
        <p:txBody>
          <a:bodyPr/>
          <a:lstStyle/>
          <a:p>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5" y="0"/>
            <a:ext cx="919784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90800" y="2590800"/>
            <a:ext cx="5638800" cy="3416320"/>
          </a:xfrm>
          <a:prstGeom prst="rect">
            <a:avLst/>
          </a:prstGeom>
          <a:noFill/>
        </p:spPr>
        <p:txBody>
          <a:bodyPr wrap="square" rtlCol="0">
            <a:spAutoFit/>
          </a:bodyPr>
          <a:lstStyle/>
          <a:p>
            <a:r>
              <a:rPr lang="en-US" sz="3600" dirty="0" smtClean="0"/>
              <a:t>Discuss with your partner:</a:t>
            </a:r>
          </a:p>
          <a:p>
            <a:pPr marL="342900" indent="-342900">
              <a:buAutoNum type="arabicPeriod"/>
            </a:pPr>
            <a:r>
              <a:rPr lang="en-US" sz="3600" dirty="0" smtClean="0"/>
              <a:t>What does “de-nature” mean?</a:t>
            </a:r>
          </a:p>
          <a:p>
            <a:pPr marL="342900" indent="-342900">
              <a:buAutoNum type="arabicPeriod"/>
            </a:pPr>
            <a:r>
              <a:rPr lang="en-US" sz="3600" dirty="0" smtClean="0"/>
              <a:t>What happens to a protein when it becomes denatured?</a:t>
            </a:r>
            <a:endParaRPr lang="en-US" sz="3600" dirty="0"/>
          </a:p>
        </p:txBody>
      </p:sp>
    </p:spTree>
    <p:extLst>
      <p:ext uri="{BB962C8B-B14F-4D97-AF65-F5344CB8AC3E}">
        <p14:creationId xmlns:p14="http://schemas.microsoft.com/office/powerpoint/2010/main" val="4256875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52400"/>
            <a:ext cx="5562600" cy="5867400"/>
          </a:xfrm>
        </p:spPr>
        <p:txBody>
          <a:bodyPr/>
          <a:lstStyle/>
          <a:p>
            <a:r>
              <a:rPr lang="en-US" sz="3600" dirty="0" smtClean="0"/>
              <a:t>Because many of the proteins original bonds have been broken, those parts of the molecule are now available to make new bonds with other substances.  This changes the way the molecule reacts.</a:t>
            </a:r>
            <a:endParaRPr lang="en-US" sz="3600" dirty="0"/>
          </a:p>
        </p:txBody>
      </p:sp>
      <p:sp>
        <p:nvSpPr>
          <p:cNvPr id="3" name="Content Placeholder 2"/>
          <p:cNvSpPr>
            <a:spLocks noGrp="1"/>
          </p:cNvSpPr>
          <p:nvPr>
            <p:ph sz="quarter" idx="13"/>
          </p:nvPr>
        </p:nvSpPr>
        <p:spPr/>
        <p:txBody>
          <a:bodyPr/>
          <a:lstStyle/>
          <a:p>
            <a:endParaRPr lang="en-US" dirty="0"/>
          </a:p>
        </p:txBody>
      </p:sp>
      <p:sp>
        <p:nvSpPr>
          <p:cNvPr id="4" name="Content Placeholder 3"/>
          <p:cNvSpPr>
            <a:spLocks noGrp="1"/>
          </p:cNvSpPr>
          <p:nvPr>
            <p:ph sz="quarter" idx="14"/>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524000"/>
            <a:ext cx="216217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44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914400"/>
          </a:xfrm>
        </p:spPr>
        <p:txBody>
          <a:bodyPr/>
          <a:lstStyle/>
          <a:p>
            <a:pPr algn="ctr"/>
            <a:r>
              <a:rPr lang="en-US" b="1" dirty="0" smtClean="0">
                <a:effectLst/>
              </a:rPr>
              <a:t>Since a protein’s </a:t>
            </a:r>
            <a:r>
              <a:rPr lang="en-US" b="1" dirty="0">
                <a:effectLst/>
              </a:rPr>
              <a:t>function is dependent on </a:t>
            </a:r>
            <a:r>
              <a:rPr lang="en-US" b="1" dirty="0" smtClean="0">
                <a:effectLst/>
              </a:rPr>
              <a:t>its </a:t>
            </a:r>
            <a:r>
              <a:rPr lang="en-US" b="1" dirty="0">
                <a:effectLst/>
              </a:rPr>
              <a:t>shape, </a:t>
            </a:r>
            <a:r>
              <a:rPr lang="en-US" b="1" dirty="0" smtClean="0">
                <a:effectLst/>
              </a:rPr>
              <a:t>a denatured protein is </a:t>
            </a:r>
            <a:r>
              <a:rPr lang="en-US" b="1" dirty="0">
                <a:effectLst/>
              </a:rPr>
              <a:t>no longer functional</a:t>
            </a:r>
            <a:r>
              <a:rPr lang="en-US" b="1" dirty="0" smtClean="0">
                <a:effectLst/>
              </a:rPr>
              <a:t>.  </a:t>
            </a:r>
            <a:r>
              <a:rPr lang="en-US" b="1" dirty="0" smtClean="0"/>
              <a:t>It is not </a:t>
            </a:r>
            <a:r>
              <a:rPr lang="en-US" b="1" dirty="0" smtClean="0">
                <a:solidFill>
                  <a:srgbClr val="FF0000"/>
                </a:solidFill>
              </a:rPr>
              <a:t>biologically</a:t>
            </a:r>
            <a:r>
              <a:rPr lang="en-US" b="1" dirty="0" smtClean="0"/>
              <a:t> active, and cannot perform its natural function</a:t>
            </a:r>
            <a:r>
              <a:rPr lang="en-US" dirty="0" smtClean="0"/>
              <a:t>.</a:t>
            </a:r>
            <a:endParaRPr lang="en-US" dirty="0"/>
          </a:p>
        </p:txBody>
      </p:sp>
      <p:sp>
        <p:nvSpPr>
          <p:cNvPr id="3" name="Content Placeholder 2"/>
          <p:cNvSpPr>
            <a:spLocks noGrp="1"/>
          </p:cNvSpPr>
          <p:nvPr>
            <p:ph sz="quarter" idx="13"/>
          </p:nvPr>
        </p:nvSpPr>
        <p:spPr/>
        <p:txBody>
          <a:bodyPr/>
          <a:lstStyle/>
          <a:p>
            <a:endParaRPr lang="en-US" dirty="0"/>
          </a:p>
        </p:txBody>
      </p:sp>
      <p:sp>
        <p:nvSpPr>
          <p:cNvPr id="4" name="Content Placeholder 3"/>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3181525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914400"/>
          </a:xfrm>
        </p:spPr>
        <p:txBody>
          <a:bodyPr/>
          <a:lstStyle/>
          <a:p>
            <a:pPr algn="ctr"/>
            <a:r>
              <a:rPr lang="en-US" sz="4000" b="1" dirty="0" smtClean="0"/>
              <a:t>Because proteins keep their amino acid structure, </a:t>
            </a:r>
            <a:br>
              <a:rPr lang="en-US" sz="4000" b="1" dirty="0" smtClean="0"/>
            </a:br>
            <a:r>
              <a:rPr lang="en-US" sz="4000" b="1" dirty="0" smtClean="0"/>
              <a:t>it is sometimes possible </a:t>
            </a:r>
            <a:br>
              <a:rPr lang="en-US" sz="4000" b="1" dirty="0" smtClean="0"/>
            </a:br>
            <a:r>
              <a:rPr lang="en-US" sz="4000" b="1" dirty="0" smtClean="0"/>
              <a:t>to reverse denaturation </a:t>
            </a:r>
            <a:br>
              <a:rPr lang="en-US" sz="4000" b="1" dirty="0" smtClean="0"/>
            </a:br>
            <a:r>
              <a:rPr lang="en-US" sz="4000" b="1" dirty="0" smtClean="0"/>
              <a:t>if it has been gentle.</a:t>
            </a:r>
            <a:endParaRPr lang="en-US" sz="4000" b="1" dirty="0"/>
          </a:p>
        </p:txBody>
      </p:sp>
      <p:sp>
        <p:nvSpPr>
          <p:cNvPr id="3" name="Content Placeholder 2"/>
          <p:cNvSpPr>
            <a:spLocks noGrp="1"/>
          </p:cNvSpPr>
          <p:nvPr>
            <p:ph sz="quarter" idx="13"/>
          </p:nvPr>
        </p:nvSpPr>
        <p:spPr/>
        <p:txBody>
          <a:bodyPr/>
          <a:lstStyle/>
          <a:p>
            <a:endParaRPr lang="en-US"/>
          </a:p>
        </p:txBody>
      </p:sp>
      <p:sp>
        <p:nvSpPr>
          <p:cNvPr id="4" name="Content Placeholder 3"/>
          <p:cNvSpPr>
            <a:spLocks noGrp="1"/>
          </p:cNvSpPr>
          <p:nvPr>
            <p:ph sz="quarter" idx="14"/>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33400"/>
            <a:ext cx="3962400" cy="246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1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5410200"/>
            <a:ext cx="8382000" cy="914400"/>
          </a:xfrm>
        </p:spPr>
        <p:txBody>
          <a:bodyPr/>
          <a:lstStyle/>
          <a:p>
            <a:pPr algn="ctr"/>
            <a:r>
              <a:rPr lang="en-US" sz="3200" dirty="0" smtClean="0">
                <a:effectLst/>
              </a:rPr>
              <a:t> </a:t>
            </a:r>
            <a:r>
              <a:rPr lang="en-US" sz="3200" b="1" dirty="0" smtClean="0">
                <a:effectLst/>
              </a:rPr>
              <a:t>If the denaturing was very gentle, when </a:t>
            </a:r>
            <a:r>
              <a:rPr lang="en-US" sz="3200" b="1" dirty="0">
                <a:effectLst/>
              </a:rPr>
              <a:t>the denaturing agent is removed, the original attractions between </a:t>
            </a:r>
            <a:r>
              <a:rPr lang="en-US" sz="3200" b="1" dirty="0" smtClean="0">
                <a:effectLst/>
              </a:rPr>
              <a:t>the amino </a:t>
            </a:r>
            <a:r>
              <a:rPr lang="en-US" sz="3200" b="1" dirty="0">
                <a:effectLst/>
              </a:rPr>
              <a:t>acids reshape the protein and it can </a:t>
            </a:r>
            <a:r>
              <a:rPr lang="en-US" sz="3200" b="1" dirty="0" smtClean="0">
                <a:effectLst/>
              </a:rPr>
              <a:t>resume </a:t>
            </a:r>
            <a:r>
              <a:rPr lang="en-US" sz="3200" b="1" dirty="0">
                <a:effectLst/>
              </a:rPr>
              <a:t>its function. </a:t>
            </a:r>
            <a:endParaRPr lang="en-US" sz="3200" b="1" dirty="0"/>
          </a:p>
        </p:txBody>
      </p:sp>
      <p:sp>
        <p:nvSpPr>
          <p:cNvPr id="3" name="Content Placeholder 2"/>
          <p:cNvSpPr>
            <a:spLocks noGrp="1"/>
          </p:cNvSpPr>
          <p:nvPr>
            <p:ph sz="quarter" idx="13"/>
          </p:nvPr>
        </p:nvSpPr>
        <p:spPr/>
        <p:txBody>
          <a:bodyPr/>
          <a:lstStyle/>
          <a:p>
            <a:endParaRPr lang="en-US" dirty="0"/>
          </a:p>
        </p:txBody>
      </p:sp>
      <p:pic>
        <p:nvPicPr>
          <p:cNvPr id="6" name="Picture 5" descr="http://38.media.tumblr.com/tumblr_md9k9suVJ61rcuee4o1_1280.jpg"/>
          <p:cNvPicPr/>
          <p:nvPr/>
        </p:nvPicPr>
        <p:blipFill>
          <a:blip r:embed="rId2">
            <a:extLst>
              <a:ext uri="{28A0092B-C50C-407E-A947-70E740481C1C}">
                <a14:useLocalDpi xmlns:a14="http://schemas.microsoft.com/office/drawing/2010/main" val="0"/>
              </a:ext>
            </a:extLst>
          </a:blip>
          <a:srcRect/>
          <a:stretch>
            <a:fillRect/>
          </a:stretch>
        </p:blipFill>
        <p:spPr bwMode="auto">
          <a:xfrm>
            <a:off x="999172" y="381000"/>
            <a:ext cx="7145655" cy="3670935"/>
          </a:xfrm>
          <a:prstGeom prst="rect">
            <a:avLst/>
          </a:prstGeom>
          <a:noFill/>
          <a:ln>
            <a:noFill/>
          </a:ln>
        </p:spPr>
      </p:pic>
      <p:sp>
        <p:nvSpPr>
          <p:cNvPr id="7" name="Content Placeholder 6"/>
          <p:cNvSpPr>
            <a:spLocks noGrp="1"/>
          </p:cNvSpPr>
          <p:nvPr>
            <p:ph sz="quarter" idx="14"/>
          </p:nvPr>
        </p:nvSpPr>
        <p:spPr/>
        <p:txBody>
          <a:bodyPr/>
          <a:lstStyle/>
          <a:p>
            <a:endParaRPr lang="en-US"/>
          </a:p>
        </p:txBody>
      </p:sp>
    </p:spTree>
    <p:extLst>
      <p:ext uri="{BB962C8B-B14F-4D97-AF65-F5344CB8AC3E}">
        <p14:creationId xmlns:p14="http://schemas.microsoft.com/office/powerpoint/2010/main" val="211018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762000" y="5029200"/>
            <a:ext cx="7543800" cy="914400"/>
          </a:xfrm>
        </p:spPr>
        <p:txBody>
          <a:bodyPr/>
          <a:lstStyle/>
          <a:p>
            <a:pPr algn="ctr"/>
            <a:r>
              <a:rPr lang="en-US" b="1" dirty="0">
                <a:solidFill>
                  <a:srgbClr val="FF0000"/>
                </a:solidFill>
                <a:effectLst/>
              </a:rPr>
              <a:t>Complete</a:t>
            </a:r>
            <a:r>
              <a:rPr lang="en-US" dirty="0">
                <a:effectLst/>
              </a:rPr>
              <a:t> protein comes from </a:t>
            </a:r>
            <a:r>
              <a:rPr lang="en-US" b="1" dirty="0">
                <a:solidFill>
                  <a:srgbClr val="FF0000"/>
                </a:solidFill>
                <a:effectLst/>
              </a:rPr>
              <a:t>animal</a:t>
            </a:r>
            <a:r>
              <a:rPr lang="en-US" dirty="0">
                <a:effectLst/>
              </a:rPr>
              <a:t> products</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33400"/>
            <a:ext cx="6019800" cy="3780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36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7543800" cy="914400"/>
          </a:xfrm>
        </p:spPr>
        <p:txBody>
          <a:bodyPr/>
          <a:lstStyle/>
          <a:p>
            <a:pPr algn="ctr"/>
            <a:r>
              <a:rPr lang="en-US" sz="3600" dirty="0" smtClean="0"/>
              <a:t>More often, denaturation is so extreme that it cannot be reversed.  Proteins that have coagulated can not become </a:t>
            </a:r>
            <a:r>
              <a:rPr lang="en-US" sz="3600" dirty="0" err="1" smtClean="0"/>
              <a:t>renatured</a:t>
            </a:r>
            <a:r>
              <a:rPr lang="en-US" sz="3600" dirty="0" smtClean="0"/>
              <a:t>.</a:t>
            </a:r>
            <a:endParaRPr lang="en-US" sz="3600" dirty="0"/>
          </a:p>
        </p:txBody>
      </p:sp>
      <p:sp>
        <p:nvSpPr>
          <p:cNvPr id="3" name="Content Placeholder 2"/>
          <p:cNvSpPr>
            <a:spLocks noGrp="1"/>
          </p:cNvSpPr>
          <p:nvPr>
            <p:ph sz="quarter" idx="13"/>
          </p:nvPr>
        </p:nvSpPr>
        <p:spPr>
          <a:xfrm>
            <a:off x="708094" y="3733800"/>
            <a:ext cx="3273552" cy="3429000"/>
          </a:xfrm>
        </p:spPr>
        <p:txBody>
          <a:bodyPr/>
          <a:lstStyle/>
          <a:p>
            <a:pPr marL="18288" indent="0" algn="ctr">
              <a:buNone/>
            </a:pPr>
            <a:r>
              <a:rPr lang="en-US" dirty="0" smtClean="0"/>
              <a:t>Proteins in a slightly beaten egg </a:t>
            </a:r>
            <a:r>
              <a:rPr lang="en-US" dirty="0" smtClean="0">
                <a:solidFill>
                  <a:srgbClr val="FF0000"/>
                </a:solidFill>
              </a:rPr>
              <a:t>can</a:t>
            </a:r>
            <a:r>
              <a:rPr lang="en-US" dirty="0" smtClean="0"/>
              <a:t> refold.  </a:t>
            </a:r>
            <a:endParaRPr lang="en-US" dirty="0"/>
          </a:p>
        </p:txBody>
      </p:sp>
      <p:sp>
        <p:nvSpPr>
          <p:cNvPr id="4" name="Content Placeholder 3"/>
          <p:cNvSpPr>
            <a:spLocks noGrp="1"/>
          </p:cNvSpPr>
          <p:nvPr>
            <p:ph sz="quarter" idx="14"/>
          </p:nvPr>
        </p:nvSpPr>
        <p:spPr>
          <a:xfrm>
            <a:off x="5029200" y="3733800"/>
            <a:ext cx="3273552" cy="3432175"/>
          </a:xfrm>
        </p:spPr>
        <p:txBody>
          <a:bodyPr/>
          <a:lstStyle/>
          <a:p>
            <a:pPr marL="18288" indent="0" algn="ctr">
              <a:buNone/>
            </a:pPr>
            <a:r>
              <a:rPr lang="en-US" dirty="0" smtClean="0"/>
              <a:t>Proteins in a </a:t>
            </a:r>
          </a:p>
          <a:p>
            <a:pPr marL="18288" indent="0" algn="ctr">
              <a:buNone/>
            </a:pPr>
            <a:r>
              <a:rPr lang="en-US" dirty="0" smtClean="0"/>
              <a:t>cooked egg </a:t>
            </a:r>
            <a:r>
              <a:rPr lang="en-US" dirty="0" smtClean="0">
                <a:solidFill>
                  <a:srgbClr val="FF0000"/>
                </a:solidFill>
              </a:rPr>
              <a:t>cannot</a:t>
            </a:r>
            <a:r>
              <a:rPr lang="en-US" dirty="0" smtClean="0"/>
              <a:t>.</a:t>
            </a:r>
            <a:endParaRPr lang="en-US" dirty="0"/>
          </a:p>
        </p:txBody>
      </p:sp>
      <p:pic>
        <p:nvPicPr>
          <p:cNvPr id="12290" name="Picture 2" descr="http://ts1.mm.bing.net/th?&amp;id=HN.607997164078629085&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0"/>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ts1.mm.bing.net/th?&amp;id=HN.608055193391599537&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04800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015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924800" cy="914400"/>
          </a:xfrm>
        </p:spPr>
        <p:txBody>
          <a:bodyPr/>
          <a:lstStyle/>
          <a:p>
            <a:pPr algn="ctr"/>
            <a:r>
              <a:rPr lang="en-US" dirty="0" smtClean="0"/>
              <a:t>Not all proteins react alike.</a:t>
            </a:r>
            <a:endParaRPr lang="en-US" dirty="0"/>
          </a:p>
        </p:txBody>
      </p:sp>
      <p:sp>
        <p:nvSpPr>
          <p:cNvPr id="3" name="Content Placeholder 2"/>
          <p:cNvSpPr>
            <a:spLocks noGrp="1"/>
          </p:cNvSpPr>
          <p:nvPr>
            <p:ph sz="quarter" idx="13"/>
          </p:nvPr>
        </p:nvSpPr>
        <p:spPr/>
        <p:txBody>
          <a:bodyPr/>
          <a:lstStyle/>
          <a:p>
            <a:endParaRPr lang="en-US"/>
          </a:p>
        </p:txBody>
      </p:sp>
      <p:sp>
        <p:nvSpPr>
          <p:cNvPr id="4" name="Content Placeholder 3"/>
          <p:cNvSpPr>
            <a:spLocks noGrp="1"/>
          </p:cNvSpPr>
          <p:nvPr>
            <p:ph sz="quarter" idx="14"/>
          </p:nvPr>
        </p:nvSpPr>
        <p:spPr/>
        <p:txBody>
          <a:bodyPr/>
          <a:lstStyle/>
          <a:p>
            <a:pPr algn="ctr"/>
            <a:endParaRPr lang="en-US" dirty="0"/>
          </a:p>
        </p:txBody>
      </p:sp>
      <p:pic>
        <p:nvPicPr>
          <p:cNvPr id="5" name="Picture 4" descr="http://milk-fouling-of-heat-exchangers.wikispaces.com/file/view/Protein%20Denaturation.jpg/374942002/Protein%20Denaturation.jpg"/>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5915"/>
            <a:ext cx="7772400" cy="4490085"/>
          </a:xfrm>
          <a:prstGeom prst="rect">
            <a:avLst/>
          </a:prstGeom>
          <a:noFill/>
          <a:ln>
            <a:noFill/>
          </a:ln>
        </p:spPr>
      </p:pic>
    </p:spTree>
    <p:extLst>
      <p:ext uri="{BB962C8B-B14F-4D97-AF65-F5344CB8AC3E}">
        <p14:creationId xmlns:p14="http://schemas.microsoft.com/office/powerpoint/2010/main" val="1195198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343400"/>
            <a:ext cx="7543800" cy="914400"/>
          </a:xfrm>
        </p:spPr>
        <p:txBody>
          <a:bodyPr/>
          <a:lstStyle/>
          <a:p>
            <a:pPr algn="ctr"/>
            <a:r>
              <a:rPr lang="en-US" dirty="0" smtClean="0"/>
              <a:t>Although a denatured protein can not function </a:t>
            </a:r>
            <a:r>
              <a:rPr lang="en-US" dirty="0" smtClean="0">
                <a:solidFill>
                  <a:srgbClr val="FF0000"/>
                </a:solidFill>
              </a:rPr>
              <a:t>biologically</a:t>
            </a:r>
            <a:r>
              <a:rPr lang="en-US" dirty="0" smtClean="0"/>
              <a:t>, it can have important functions in food.</a:t>
            </a:r>
            <a:endParaRPr lang="en-US" dirty="0"/>
          </a:p>
        </p:txBody>
      </p:sp>
      <p:sp>
        <p:nvSpPr>
          <p:cNvPr id="3" name="Content Placeholder 2"/>
          <p:cNvSpPr>
            <a:spLocks noGrp="1"/>
          </p:cNvSpPr>
          <p:nvPr>
            <p:ph sz="quarter" idx="13"/>
          </p:nvPr>
        </p:nvSpPr>
        <p:spPr/>
        <p:txBody>
          <a:bodyPr/>
          <a:lstStyle/>
          <a:p>
            <a:endParaRPr lang="en-US" dirty="0"/>
          </a:p>
        </p:txBody>
      </p:sp>
      <p:sp>
        <p:nvSpPr>
          <p:cNvPr id="4" name="Content Placeholder 3"/>
          <p:cNvSpPr>
            <a:spLocks noGrp="1"/>
          </p:cNvSpPr>
          <p:nvPr>
            <p:ph sz="quarter" idx="14"/>
          </p:nvPr>
        </p:nvSpPr>
        <p:spPr/>
        <p:txBody>
          <a:bodyPr/>
          <a:lstStyle/>
          <a:p>
            <a:endParaRPr lang="en-US"/>
          </a:p>
        </p:txBody>
      </p:sp>
    </p:spTree>
    <p:extLst>
      <p:ext uri="{BB962C8B-B14F-4D97-AF65-F5344CB8AC3E}">
        <p14:creationId xmlns:p14="http://schemas.microsoft.com/office/powerpoint/2010/main" val="3946425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7543800" cy="914400"/>
          </a:xfrm>
        </p:spPr>
        <p:txBody>
          <a:bodyPr/>
          <a:lstStyle/>
          <a:p>
            <a:r>
              <a:rPr lang="en-US" b="1" u="sng" dirty="0" smtClean="0"/>
              <a:t>Effects of </a:t>
            </a:r>
            <a:r>
              <a:rPr lang="en-US" b="1" u="sng" dirty="0" err="1" smtClean="0"/>
              <a:t>denatuation</a:t>
            </a:r>
            <a:r>
              <a:rPr lang="en-US" b="1" u="sng" dirty="0" smtClean="0"/>
              <a:t>:</a:t>
            </a:r>
            <a:br>
              <a:rPr lang="en-US" b="1" u="sng" dirty="0" smtClean="0"/>
            </a:br>
            <a:r>
              <a:rPr lang="en-US" sz="3800" dirty="0" smtClean="0"/>
              <a:t>*Loss of biological activity.</a:t>
            </a:r>
            <a:br>
              <a:rPr lang="en-US" sz="3800" dirty="0" smtClean="0"/>
            </a:br>
            <a:r>
              <a:rPr lang="en-US" sz="3800" dirty="0" smtClean="0"/>
              <a:t>*Greater </a:t>
            </a:r>
            <a:r>
              <a:rPr lang="en-US" sz="3800" dirty="0" err="1" smtClean="0"/>
              <a:t>digestability</a:t>
            </a:r>
            <a:r>
              <a:rPr lang="en-US" sz="3800" dirty="0" smtClean="0"/>
              <a:t>.</a:t>
            </a:r>
            <a:br>
              <a:rPr lang="en-US" sz="3800" dirty="0" smtClean="0"/>
            </a:br>
            <a:r>
              <a:rPr lang="en-US" sz="3800" dirty="0" smtClean="0"/>
              <a:t>*Destruction of toxins.</a:t>
            </a:r>
            <a:br>
              <a:rPr lang="en-US" sz="3800" dirty="0" smtClean="0"/>
            </a:br>
            <a:r>
              <a:rPr lang="en-US" sz="3800" dirty="0" smtClean="0"/>
              <a:t>*Increased viscosity.</a:t>
            </a:r>
            <a:br>
              <a:rPr lang="en-US" sz="3800" dirty="0" smtClean="0"/>
            </a:br>
            <a:r>
              <a:rPr lang="en-US" sz="3800" dirty="0" smtClean="0"/>
              <a:t>*Decreased solubility.</a:t>
            </a:r>
            <a:br>
              <a:rPr lang="en-US" sz="3800" dirty="0" smtClean="0"/>
            </a:br>
            <a:r>
              <a:rPr lang="en-US" sz="3800" dirty="0" smtClean="0"/>
              <a:t>*Changes in ability to bind water.</a:t>
            </a:r>
            <a:br>
              <a:rPr lang="en-US" sz="3800" dirty="0" smtClean="0"/>
            </a:br>
            <a:r>
              <a:rPr lang="en-US" sz="3800" dirty="0" smtClean="0"/>
              <a:t>*Inability to crystalize.</a:t>
            </a:r>
            <a:endParaRPr lang="en-US" sz="3800" dirty="0"/>
          </a:p>
        </p:txBody>
      </p:sp>
    </p:spTree>
    <p:extLst>
      <p:ext uri="{BB962C8B-B14F-4D97-AF65-F5344CB8AC3E}">
        <p14:creationId xmlns:p14="http://schemas.microsoft.com/office/powerpoint/2010/main" val="4111355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7543800" cy="914400"/>
          </a:xfrm>
        </p:spPr>
        <p:txBody>
          <a:bodyPr/>
          <a:lstStyle/>
          <a:p>
            <a:pPr algn="ctr"/>
            <a:r>
              <a:rPr lang="en-US" dirty="0" smtClean="0"/>
              <a:t>These can be important in cooking.</a:t>
            </a:r>
            <a:endParaRPr lang="en-US" dirty="0"/>
          </a:p>
        </p:txBody>
      </p:sp>
      <p:pic>
        <p:nvPicPr>
          <p:cNvPr id="13314" name="Picture 2" descr="http://ts1.mm.bing.net/th?&amp;id=HN.608055811864003397&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28575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ts1.mm.bing.net/th?&amp;id=HN.608028324075602436&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057400"/>
            <a:ext cx="28575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ts1.mm.bing.net/th?&amp;id=HN.608042042200294881&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6576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3332024"/>
            <a:ext cx="8534400" cy="2031325"/>
          </a:xfrm>
          <a:prstGeom prst="rect">
            <a:avLst/>
          </a:prstGeom>
          <a:noFill/>
        </p:spPr>
        <p:txBody>
          <a:bodyPr wrap="square" rtlCol="0">
            <a:spAutoFit/>
          </a:bodyPr>
          <a:lstStyle/>
          <a:p>
            <a:r>
              <a:rPr lang="en-US" dirty="0" smtClean="0"/>
              <a:t>			</a:t>
            </a:r>
            <a:r>
              <a:rPr lang="en-US" b="1" dirty="0" smtClean="0"/>
              <a:t>	*binding</a:t>
            </a:r>
          </a:p>
          <a:p>
            <a:endParaRPr lang="en-US" b="1" dirty="0"/>
          </a:p>
          <a:p>
            <a:endParaRPr lang="en-US" b="1" dirty="0" smtClean="0"/>
          </a:p>
          <a:p>
            <a:endParaRPr lang="en-US" b="1" dirty="0"/>
          </a:p>
          <a:p>
            <a:r>
              <a:rPr lang="en-US" b="1" dirty="0" smtClean="0"/>
              <a:t>     *incorporating air				     *setting and gelling</a:t>
            </a:r>
          </a:p>
          <a:p>
            <a:r>
              <a:rPr lang="en-US" b="1" dirty="0"/>
              <a:t> </a:t>
            </a:r>
            <a:r>
              <a:rPr lang="en-US" b="1" dirty="0" smtClean="0"/>
              <a:t>       *browning and </a:t>
            </a:r>
          </a:p>
          <a:p>
            <a:r>
              <a:rPr lang="en-US" b="1" dirty="0" smtClean="0"/>
              <a:t>    other color changes</a:t>
            </a:r>
            <a:endParaRPr lang="en-US" b="1" dirty="0"/>
          </a:p>
        </p:txBody>
      </p:sp>
    </p:spTree>
    <p:extLst>
      <p:ext uri="{BB962C8B-B14F-4D97-AF65-F5344CB8AC3E}">
        <p14:creationId xmlns:p14="http://schemas.microsoft.com/office/powerpoint/2010/main" val="4050747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143" y="990600"/>
            <a:ext cx="7543800" cy="914400"/>
          </a:xfrm>
        </p:spPr>
        <p:txBody>
          <a:bodyPr/>
          <a:lstStyle/>
          <a:p>
            <a:pPr algn="ctr"/>
            <a:r>
              <a:rPr lang="en-US" sz="4400" b="1" dirty="0" smtClean="0">
                <a:effectLst/>
              </a:rPr>
              <a:t>Denaturation can also cause problems in cooking.</a:t>
            </a:r>
            <a:endParaRPr lang="en-US" sz="4400" b="1" dirty="0">
              <a:effectLst/>
            </a:endParaRPr>
          </a:p>
        </p:txBody>
      </p:sp>
      <p:sp>
        <p:nvSpPr>
          <p:cNvPr id="3" name="Content Placeholder 2"/>
          <p:cNvSpPr>
            <a:spLocks noGrp="1"/>
          </p:cNvSpPr>
          <p:nvPr>
            <p:ph sz="quarter" idx="13"/>
          </p:nvPr>
        </p:nvSpPr>
        <p:spPr>
          <a:xfrm>
            <a:off x="968538" y="3733800"/>
            <a:ext cx="3273552" cy="3429000"/>
          </a:xfrm>
        </p:spPr>
        <p:txBody>
          <a:bodyPr/>
          <a:lstStyle/>
          <a:p>
            <a:pPr marL="18288" indent="0">
              <a:buNone/>
            </a:pPr>
            <a:r>
              <a:rPr lang="en-US" dirty="0" smtClean="0">
                <a:effectLst/>
              </a:rPr>
              <a:t>Curding of protein foods</a:t>
            </a:r>
            <a:endParaRPr lang="en-US" dirty="0">
              <a:effectLst/>
            </a:endParaRPr>
          </a:p>
        </p:txBody>
      </p:sp>
      <p:sp>
        <p:nvSpPr>
          <p:cNvPr id="4" name="Content Placeholder 3"/>
          <p:cNvSpPr>
            <a:spLocks noGrp="1"/>
          </p:cNvSpPr>
          <p:nvPr>
            <p:ph sz="quarter" idx="14"/>
          </p:nvPr>
        </p:nvSpPr>
        <p:spPr>
          <a:xfrm>
            <a:off x="5120077" y="3733800"/>
            <a:ext cx="3273552" cy="3432175"/>
          </a:xfrm>
        </p:spPr>
        <p:txBody>
          <a:bodyPr/>
          <a:lstStyle/>
          <a:p>
            <a:pPr marL="18288" indent="0" algn="ctr">
              <a:buNone/>
            </a:pPr>
            <a:r>
              <a:rPr lang="en-US" dirty="0" smtClean="0">
                <a:effectLst/>
              </a:rPr>
              <a:t>Leaking, or “weeping” of liquids</a:t>
            </a:r>
            <a:endParaRPr lang="en-US" dirty="0">
              <a:effectLst/>
            </a:endParaRPr>
          </a:p>
        </p:txBody>
      </p:sp>
      <p:pic>
        <p:nvPicPr>
          <p:cNvPr id="7170" name="Picture 2" descr="http://ts1.mm.bing.net/th?&amp;id=HN.608018711939254331&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14" y="2438400"/>
            <a:ext cx="34544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s1.mm.bing.net/th?&amp;id=HN.60799892931949579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943" y="2438400"/>
            <a:ext cx="346982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737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
        <p:nvSpPr>
          <p:cNvPr id="4" name="Content Placeholder 3"/>
          <p:cNvSpPr>
            <a:spLocks noGrp="1"/>
          </p:cNvSpPr>
          <p:nvPr>
            <p:ph sz="quarter" idx="14"/>
          </p:nvPr>
        </p:nvSpPr>
        <p:spPr/>
        <p:txBody>
          <a:bodyPr/>
          <a:lstStyle/>
          <a:p>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5" y="0"/>
            <a:ext cx="919784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20272" y="2895600"/>
            <a:ext cx="5029200" cy="2308324"/>
          </a:xfrm>
          <a:prstGeom prst="rect">
            <a:avLst/>
          </a:prstGeom>
          <a:noFill/>
        </p:spPr>
        <p:txBody>
          <a:bodyPr wrap="square" rtlCol="0">
            <a:spAutoFit/>
          </a:bodyPr>
          <a:lstStyle/>
          <a:p>
            <a:r>
              <a:rPr lang="en-US" sz="3600" dirty="0" smtClean="0"/>
              <a:t>In cooking, is denaturation of protein helpful, or does it cause problems?</a:t>
            </a:r>
            <a:endParaRPr lang="en-US" sz="3600" dirty="0"/>
          </a:p>
        </p:txBody>
      </p:sp>
    </p:spTree>
    <p:extLst>
      <p:ext uri="{BB962C8B-B14F-4D97-AF65-F5344CB8AC3E}">
        <p14:creationId xmlns:p14="http://schemas.microsoft.com/office/powerpoint/2010/main" val="1413111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0"/>
            <a:ext cx="7543800" cy="914400"/>
          </a:xfrm>
        </p:spPr>
        <p:txBody>
          <a:bodyPr/>
          <a:lstStyle/>
          <a:p>
            <a:r>
              <a:rPr lang="en-US" dirty="0" smtClean="0">
                <a:effectLst/>
              </a:rPr>
              <a:t>The following slides show some of the things that can denature protein.</a:t>
            </a:r>
            <a:endParaRPr lang="en-US" dirty="0">
              <a:effectLst/>
            </a:endParaRPr>
          </a:p>
        </p:txBody>
      </p:sp>
    </p:spTree>
    <p:extLst>
      <p:ext uri="{BB962C8B-B14F-4D97-AF65-F5344CB8AC3E}">
        <p14:creationId xmlns:p14="http://schemas.microsoft.com/office/powerpoint/2010/main" val="2549326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543800" cy="914400"/>
          </a:xfrm>
        </p:spPr>
        <p:txBody>
          <a:bodyPr/>
          <a:lstStyle/>
          <a:p>
            <a:r>
              <a:rPr lang="en-US" sz="2800" dirty="0" smtClean="0">
                <a:effectLst/>
              </a:rPr>
              <a:t>Agents of denaturation:</a:t>
            </a:r>
            <a:endParaRPr lang="en-US" sz="2800" dirty="0">
              <a:effectLst/>
            </a:endParaRPr>
          </a:p>
        </p:txBody>
      </p:sp>
      <p:sp>
        <p:nvSpPr>
          <p:cNvPr id="3" name="Content Placeholder 2"/>
          <p:cNvSpPr>
            <a:spLocks noGrp="1"/>
          </p:cNvSpPr>
          <p:nvPr>
            <p:ph sz="quarter" idx="13"/>
          </p:nvPr>
        </p:nvSpPr>
        <p:spPr>
          <a:xfrm>
            <a:off x="533400" y="1447800"/>
            <a:ext cx="3273552" cy="2667000"/>
          </a:xfrm>
        </p:spPr>
        <p:txBody>
          <a:bodyPr>
            <a:normAutofit/>
          </a:bodyPr>
          <a:lstStyle/>
          <a:p>
            <a:pPr marL="18288" indent="0">
              <a:buNone/>
            </a:pPr>
            <a:r>
              <a:rPr lang="en-US" sz="4000" dirty="0" smtClean="0">
                <a:effectLst/>
              </a:rPr>
              <a:t>Extremes of temperature</a:t>
            </a:r>
            <a:endParaRPr lang="en-US" sz="4000" dirty="0">
              <a:effectLst/>
            </a:endParaRPr>
          </a:p>
        </p:txBody>
      </p:sp>
      <p:sp>
        <p:nvSpPr>
          <p:cNvPr id="4" name="Content Placeholder 3"/>
          <p:cNvSpPr>
            <a:spLocks noGrp="1"/>
          </p:cNvSpPr>
          <p:nvPr>
            <p:ph sz="quarter" idx="14"/>
          </p:nvPr>
        </p:nvSpPr>
        <p:spPr/>
        <p:txBody>
          <a:bodyPr/>
          <a:lstStyle/>
          <a:p>
            <a:endParaRPr lang="en-US" dirty="0"/>
          </a:p>
        </p:txBody>
      </p:sp>
      <p:pic>
        <p:nvPicPr>
          <p:cNvPr id="14338" name="Picture 2" descr="http://ts1.mm.bing.net/th?&amp;id=HN.608054390226224372&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850796"/>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5334000"/>
            <a:ext cx="8460971" cy="369332"/>
          </a:xfrm>
          <a:prstGeom prst="rect">
            <a:avLst/>
          </a:prstGeom>
          <a:noFill/>
        </p:spPr>
        <p:txBody>
          <a:bodyPr wrap="none" rtlCol="0">
            <a:spAutoFit/>
          </a:bodyPr>
          <a:lstStyle/>
          <a:p>
            <a:r>
              <a:rPr lang="en-US" dirty="0" smtClean="0"/>
              <a:t>(Heating foods can make them safer to eat by denaturing the proteins of bacteria.)</a:t>
            </a:r>
            <a:endParaRPr lang="en-US" dirty="0"/>
          </a:p>
        </p:txBody>
      </p:sp>
    </p:spTree>
    <p:extLst>
      <p:ext uri="{BB962C8B-B14F-4D97-AF65-F5344CB8AC3E}">
        <p14:creationId xmlns:p14="http://schemas.microsoft.com/office/powerpoint/2010/main" val="2227545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7543800" cy="914400"/>
          </a:xfrm>
        </p:spPr>
        <p:txBody>
          <a:bodyPr/>
          <a:lstStyle/>
          <a:p>
            <a:r>
              <a:rPr lang="en-US" dirty="0" smtClean="0">
                <a:effectLst/>
              </a:rPr>
              <a:t>Mechanical </a:t>
            </a:r>
            <a:br>
              <a:rPr lang="en-US" dirty="0" smtClean="0">
                <a:effectLst/>
              </a:rPr>
            </a:br>
            <a:r>
              <a:rPr lang="en-US" dirty="0" smtClean="0">
                <a:effectLst/>
              </a:rPr>
              <a:t>agitation</a:t>
            </a:r>
            <a:endParaRPr lang="en-US" dirty="0">
              <a:effectLst/>
            </a:endParaRPr>
          </a:p>
        </p:txBody>
      </p:sp>
      <p:sp>
        <p:nvSpPr>
          <p:cNvPr id="3" name="Content Placeholder 2"/>
          <p:cNvSpPr>
            <a:spLocks noGrp="1"/>
          </p:cNvSpPr>
          <p:nvPr>
            <p:ph sz="quarter" idx="13"/>
          </p:nvPr>
        </p:nvSpPr>
        <p:spPr>
          <a:xfrm>
            <a:off x="838200" y="1143000"/>
            <a:ext cx="3273552" cy="762000"/>
          </a:xfrm>
        </p:spPr>
        <p:txBody>
          <a:bodyPr/>
          <a:lstStyle/>
          <a:p>
            <a:pPr marL="18288" indent="0">
              <a:buNone/>
            </a:pPr>
            <a:r>
              <a:rPr lang="en-US" sz="2000" dirty="0">
                <a:effectLst/>
              </a:rPr>
              <a:t>Agents of denaturation:</a:t>
            </a:r>
            <a:endParaRPr lang="en-US" dirty="0">
              <a:effectLst/>
            </a:endParaRPr>
          </a:p>
          <a:p>
            <a:endParaRPr lang="en-US" dirty="0">
              <a:effectLst/>
            </a:endParaRPr>
          </a:p>
        </p:txBody>
      </p:sp>
      <p:sp>
        <p:nvSpPr>
          <p:cNvPr id="4" name="Content Placeholder 3"/>
          <p:cNvSpPr>
            <a:spLocks noGrp="1"/>
          </p:cNvSpPr>
          <p:nvPr>
            <p:ph sz="quarter" idx="14"/>
          </p:nvPr>
        </p:nvSpPr>
        <p:spPr/>
        <p:txBody>
          <a:bodyPr/>
          <a:lstStyle/>
          <a:p>
            <a:endParaRPr lang="en-US"/>
          </a:p>
        </p:txBody>
      </p:sp>
      <p:pic>
        <p:nvPicPr>
          <p:cNvPr id="16386" name="Picture 2" descr="http://ts1.mm.bing.net/th?&amp;id=HN.60801802903519427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4704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03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solidFill>
                  <a:srgbClr val="FF0000"/>
                </a:solidFill>
              </a:rPr>
              <a:t>Incomplete</a:t>
            </a:r>
            <a:r>
              <a:rPr lang="en-US" dirty="0" smtClean="0"/>
              <a:t> protein comes from the </a:t>
            </a:r>
            <a:r>
              <a:rPr lang="en-US" b="1" dirty="0" smtClean="0">
                <a:solidFill>
                  <a:srgbClr val="FF0000"/>
                </a:solidFill>
              </a:rPr>
              <a:t>SEEDS</a:t>
            </a:r>
            <a:r>
              <a:rPr lang="en-US" dirty="0" smtClean="0"/>
              <a:t> of plants:</a:t>
            </a:r>
            <a:br>
              <a:rPr lang="en-US" dirty="0" smtClean="0"/>
            </a:br>
            <a:r>
              <a:rPr lang="en-US" sz="4000" dirty="0" smtClean="0"/>
              <a:t>nuts, beans, seeds, and grains.</a:t>
            </a:r>
            <a:endParaRPr lang="en-US" sz="4000" dirty="0"/>
          </a:p>
        </p:txBody>
      </p:sp>
      <p:pic>
        <p:nvPicPr>
          <p:cNvPr id="2052" name="Picture 4"/>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762000"/>
            <a:ext cx="2895600" cy="2904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648200" y="762000"/>
            <a:ext cx="32734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754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14538"/>
            <a:ext cx="7543800" cy="914400"/>
          </a:xfrm>
        </p:spPr>
        <p:txBody>
          <a:bodyPr/>
          <a:lstStyle/>
          <a:p>
            <a:r>
              <a:rPr lang="en-US" sz="5400" dirty="0" smtClean="0">
                <a:effectLst/>
              </a:rPr>
              <a:t>Changes in</a:t>
            </a:r>
            <a:br>
              <a:rPr lang="en-US" sz="5400" dirty="0" smtClean="0">
                <a:effectLst/>
              </a:rPr>
            </a:br>
            <a:r>
              <a:rPr lang="en-US" sz="5400" dirty="0" err="1" smtClean="0">
                <a:effectLst/>
              </a:rPr>
              <a:t>pH.</a:t>
            </a:r>
            <a:endParaRPr lang="en-US" dirty="0">
              <a:effectLst/>
            </a:endParaRPr>
          </a:p>
        </p:txBody>
      </p:sp>
      <p:sp>
        <p:nvSpPr>
          <p:cNvPr id="3" name="Content Placeholder 2"/>
          <p:cNvSpPr>
            <a:spLocks noGrp="1"/>
          </p:cNvSpPr>
          <p:nvPr>
            <p:ph sz="quarter" idx="13"/>
          </p:nvPr>
        </p:nvSpPr>
        <p:spPr>
          <a:xfrm>
            <a:off x="685800" y="381000"/>
            <a:ext cx="3855720" cy="914400"/>
          </a:xfrm>
        </p:spPr>
        <p:txBody>
          <a:bodyPr/>
          <a:lstStyle/>
          <a:p>
            <a:pPr marL="18288" indent="0">
              <a:buNone/>
            </a:pPr>
            <a:r>
              <a:rPr lang="en-US" sz="2400" dirty="0">
                <a:effectLst/>
              </a:rPr>
              <a:t>Agents of </a:t>
            </a:r>
            <a:r>
              <a:rPr lang="en-US" sz="2400" dirty="0" smtClean="0">
                <a:effectLst/>
              </a:rPr>
              <a:t>denaturation:</a:t>
            </a:r>
            <a:endParaRPr lang="en-US" dirty="0">
              <a:effectLst/>
            </a:endParaRPr>
          </a:p>
        </p:txBody>
      </p:sp>
      <p:sp>
        <p:nvSpPr>
          <p:cNvPr id="4" name="Content Placeholder 3"/>
          <p:cNvSpPr>
            <a:spLocks noGrp="1"/>
          </p:cNvSpPr>
          <p:nvPr>
            <p:ph sz="quarter" idx="14"/>
          </p:nvPr>
        </p:nvSpPr>
        <p:spPr>
          <a:xfrm>
            <a:off x="5337048" y="2667000"/>
            <a:ext cx="3273552" cy="1423543"/>
          </a:xfrm>
        </p:spPr>
        <p:txBody>
          <a:bodyPr/>
          <a:lstStyle/>
          <a:p>
            <a:pPr marL="18288" indent="0">
              <a:buNone/>
            </a:pPr>
            <a:r>
              <a:rPr lang="en-US" dirty="0" smtClean="0">
                <a:effectLst/>
              </a:rPr>
              <a:t>Acidic juice keeps gelatin from setting.</a:t>
            </a:r>
            <a:endParaRPr lang="en-US" dirty="0">
              <a:effectLst/>
            </a:endParaRPr>
          </a:p>
        </p:txBody>
      </p:sp>
      <p:pic>
        <p:nvPicPr>
          <p:cNvPr id="15362" name="Picture 2" descr="http://ts1.mm.bing.net/th?&amp;id=HN.608017109916517965&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990600"/>
            <a:ext cx="3088598" cy="204787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ts4.mm.bing.net/th?id=HN.608003116909593528&amp;w=266&amp;h=177&amp;c=7&amp;rs=1&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00400"/>
            <a:ext cx="2877196" cy="1914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5114926"/>
            <a:ext cx="3657600" cy="738664"/>
          </a:xfrm>
          <a:prstGeom prst="rect">
            <a:avLst/>
          </a:prstGeom>
          <a:noFill/>
        </p:spPr>
        <p:txBody>
          <a:bodyPr wrap="square" rtlCol="0">
            <a:spAutoFit/>
          </a:bodyPr>
          <a:lstStyle/>
          <a:p>
            <a:r>
              <a:rPr lang="en-US" sz="2100" b="1" dirty="0" smtClean="0"/>
              <a:t>Acidic tenderizers can help make meat more tender.</a:t>
            </a:r>
            <a:endParaRPr lang="en-US" sz="2100" b="1" dirty="0"/>
          </a:p>
        </p:txBody>
      </p:sp>
    </p:spTree>
    <p:extLst>
      <p:ext uri="{BB962C8B-B14F-4D97-AF65-F5344CB8AC3E}">
        <p14:creationId xmlns:p14="http://schemas.microsoft.com/office/powerpoint/2010/main" val="2617545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600"/>
            <a:ext cx="7543800" cy="914400"/>
          </a:xfrm>
        </p:spPr>
        <p:txBody>
          <a:bodyPr/>
          <a:lstStyle/>
          <a:p>
            <a:r>
              <a:rPr lang="en-US" dirty="0" smtClean="0">
                <a:effectLst/>
              </a:rPr>
              <a:t>Alcohol/</a:t>
            </a:r>
            <a:br>
              <a:rPr lang="en-US" dirty="0" smtClean="0">
                <a:effectLst/>
              </a:rPr>
            </a:br>
            <a:r>
              <a:rPr lang="en-US" dirty="0" smtClean="0">
                <a:effectLst/>
              </a:rPr>
              <a:t>Organic solvents</a:t>
            </a:r>
            <a:endParaRPr lang="en-US" dirty="0">
              <a:effectLst/>
            </a:endParaRPr>
          </a:p>
        </p:txBody>
      </p:sp>
      <p:sp>
        <p:nvSpPr>
          <p:cNvPr id="3" name="Content Placeholder 2"/>
          <p:cNvSpPr>
            <a:spLocks noGrp="1"/>
          </p:cNvSpPr>
          <p:nvPr>
            <p:ph sz="quarter" idx="13"/>
          </p:nvPr>
        </p:nvSpPr>
        <p:spPr>
          <a:xfrm>
            <a:off x="860102" y="533400"/>
            <a:ext cx="3273552" cy="560832"/>
          </a:xfrm>
        </p:spPr>
        <p:txBody>
          <a:bodyPr/>
          <a:lstStyle/>
          <a:p>
            <a:pPr marL="18288" indent="0">
              <a:buNone/>
            </a:pPr>
            <a:r>
              <a:rPr lang="en-US" sz="2000" dirty="0">
                <a:effectLst/>
              </a:rPr>
              <a:t>Agents of denaturation:</a:t>
            </a:r>
            <a:endParaRPr lang="en-US" dirty="0">
              <a:effectLst/>
            </a:endParaRPr>
          </a:p>
          <a:p>
            <a:endParaRPr lang="en-US" dirty="0">
              <a:effectLst/>
            </a:endParaRPr>
          </a:p>
        </p:txBody>
      </p:sp>
      <p:sp>
        <p:nvSpPr>
          <p:cNvPr id="4" name="Content Placeholder 3"/>
          <p:cNvSpPr>
            <a:spLocks noGrp="1"/>
          </p:cNvSpPr>
          <p:nvPr>
            <p:ph sz="quarter" idx="14"/>
          </p:nvPr>
        </p:nvSpPr>
        <p:spPr>
          <a:xfrm>
            <a:off x="1143000" y="3276601"/>
            <a:ext cx="3048000" cy="2209799"/>
          </a:xfrm>
        </p:spPr>
        <p:txBody>
          <a:bodyPr>
            <a:noAutofit/>
          </a:bodyPr>
          <a:lstStyle/>
          <a:p>
            <a:pPr marL="18288" indent="0" algn="ctr">
              <a:buNone/>
            </a:pPr>
            <a:r>
              <a:rPr lang="en-US" sz="2800" b="1" dirty="0" smtClean="0">
                <a:effectLst/>
              </a:rPr>
              <a:t>Your hand sanitizer kills germs by denaturing the proteins in them.</a:t>
            </a:r>
            <a:endParaRPr lang="en-US" sz="2800" b="1" dirty="0">
              <a:effectLst/>
            </a:endParaRPr>
          </a:p>
        </p:txBody>
      </p:sp>
      <p:pic>
        <p:nvPicPr>
          <p:cNvPr id="17410" name="Picture 2" descr="http://ts1.mm.bing.net/th?&amp;id=HN.607992963609005431&amp;w=300&amp;h=300&amp;c=0&amp;pid=1.9&amp;rs=0&amp;p=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914400"/>
            <a:ext cx="48768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386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
        <p:nvSpPr>
          <p:cNvPr id="4" name="Content Placeholder 3"/>
          <p:cNvSpPr>
            <a:spLocks noGrp="1"/>
          </p:cNvSpPr>
          <p:nvPr>
            <p:ph sz="quarter" idx="14"/>
          </p:nvPr>
        </p:nvSpPr>
        <p:spPr/>
        <p:txBody>
          <a:bodyPr/>
          <a:lstStyle/>
          <a:p>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5" y="0"/>
            <a:ext cx="919784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71800" y="2514600"/>
            <a:ext cx="4953000" cy="2800767"/>
          </a:xfrm>
          <a:prstGeom prst="rect">
            <a:avLst/>
          </a:prstGeom>
          <a:noFill/>
        </p:spPr>
        <p:txBody>
          <a:bodyPr wrap="square" rtlCol="0">
            <a:spAutoFit/>
          </a:bodyPr>
          <a:lstStyle/>
          <a:p>
            <a:r>
              <a:rPr lang="en-US" sz="4400" dirty="0" smtClean="0"/>
              <a:t>With your partner, identify 4 things that can denature protein.</a:t>
            </a:r>
            <a:endParaRPr lang="en-US" sz="4400" dirty="0"/>
          </a:p>
        </p:txBody>
      </p:sp>
    </p:spTree>
    <p:extLst>
      <p:ext uri="{BB962C8B-B14F-4D97-AF65-F5344CB8AC3E}">
        <p14:creationId xmlns:p14="http://schemas.microsoft.com/office/powerpoint/2010/main" val="818307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
        <p:nvSpPr>
          <p:cNvPr id="4" name="Content Placeholder 3"/>
          <p:cNvSpPr>
            <a:spLocks noGrp="1"/>
          </p:cNvSpPr>
          <p:nvPr>
            <p:ph sz="quarter" idx="14"/>
          </p:nvPr>
        </p:nvSpPr>
        <p:spPr/>
        <p:txBody>
          <a:bodyPr/>
          <a:lstStyle/>
          <a:p>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5" y="0"/>
            <a:ext cx="919784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38400" y="2590800"/>
            <a:ext cx="6324600" cy="3323987"/>
          </a:xfrm>
          <a:prstGeom prst="rect">
            <a:avLst/>
          </a:prstGeom>
          <a:noFill/>
        </p:spPr>
        <p:txBody>
          <a:bodyPr wrap="square" rtlCol="0">
            <a:spAutoFit/>
          </a:bodyPr>
          <a:lstStyle/>
          <a:p>
            <a:r>
              <a:rPr lang="en-US" sz="3200" dirty="0" smtClean="0"/>
              <a:t>	Have you reached our </a:t>
            </a:r>
          </a:p>
          <a:p>
            <a:r>
              <a:rPr lang="en-US" sz="3200" dirty="0" smtClean="0"/>
              <a:t>	learning targets?</a:t>
            </a:r>
          </a:p>
          <a:p>
            <a:r>
              <a:rPr lang="en-US" sz="3200" dirty="0"/>
              <a:t/>
            </a:r>
            <a:br>
              <a:rPr lang="en-US" sz="3200" dirty="0"/>
            </a:br>
            <a:r>
              <a:rPr lang="en-US" sz="3200" dirty="0" smtClean="0"/>
              <a:t>1.  Define </a:t>
            </a:r>
            <a:r>
              <a:rPr lang="en-US" sz="3200" dirty="0"/>
              <a:t>denaturation of protein </a:t>
            </a:r>
            <a:r>
              <a:rPr lang="en-US" sz="3200" dirty="0" smtClean="0"/>
              <a:t>2.  Tell </a:t>
            </a:r>
            <a:r>
              <a:rPr lang="en-US" sz="3200" dirty="0"/>
              <a:t>some of its causes and </a:t>
            </a:r>
            <a:r>
              <a:rPr lang="en-US" sz="3200" dirty="0" smtClean="0"/>
              <a:t>  </a:t>
            </a:r>
          </a:p>
          <a:p>
            <a:r>
              <a:rPr lang="en-US" sz="3200" dirty="0"/>
              <a:t> </a:t>
            </a:r>
            <a:r>
              <a:rPr lang="en-US" sz="3200" dirty="0" smtClean="0"/>
              <a:t>     effects</a:t>
            </a:r>
            <a:r>
              <a:rPr lang="en-US" dirty="0"/>
              <a:t/>
            </a:r>
            <a:br>
              <a:rPr lang="en-US" dirty="0"/>
            </a:br>
            <a:endParaRPr lang="en-US" dirty="0"/>
          </a:p>
        </p:txBody>
      </p:sp>
    </p:spTree>
    <p:extLst>
      <p:ext uri="{BB962C8B-B14F-4D97-AF65-F5344CB8AC3E}">
        <p14:creationId xmlns:p14="http://schemas.microsoft.com/office/powerpoint/2010/main" val="1609001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10200"/>
            <a:ext cx="7543800" cy="914400"/>
          </a:xfrm>
        </p:spPr>
        <p:txBody>
          <a:bodyPr/>
          <a:lstStyle/>
          <a:p>
            <a:r>
              <a:rPr lang="en-US" sz="2400" dirty="0" smtClean="0"/>
              <a:t>Denaturation </a:t>
            </a:r>
            <a:r>
              <a:rPr lang="en-US" sz="2400" dirty="0"/>
              <a:t>review at:</a:t>
            </a:r>
            <a:br>
              <a:rPr lang="en-US" sz="2400" dirty="0"/>
            </a:br>
            <a:r>
              <a:rPr lang="en-US" sz="2400" dirty="0"/>
              <a:t>https://www.youtube.com/watch?v=3IL_Df5ouUc</a:t>
            </a:r>
          </a:p>
        </p:txBody>
      </p:sp>
      <p:pic>
        <p:nvPicPr>
          <p:cNvPr id="5" name="3IL_Df5ouUc?feature=player_detailpage"/>
          <p:cNvPicPr>
            <a:picLocks noGrp="1" noRot="1" noChangeAspect="1"/>
          </p:cNvPicPr>
          <p:nvPr>
            <p:ph sz="quarter" idx="13"/>
            <a:videoFile r:link="rId1"/>
          </p:nvPr>
        </p:nvPicPr>
        <p:blipFill>
          <a:blip r:embed="rId3"/>
          <a:stretch>
            <a:fillRect/>
          </a:stretch>
        </p:blipFill>
        <p:spPr>
          <a:xfrm>
            <a:off x="695325" y="1087438"/>
            <a:ext cx="7684910" cy="4322762"/>
          </a:xfrm>
          <a:prstGeom prst="rect">
            <a:avLst/>
          </a:prstGeom>
        </p:spPr>
      </p:pic>
    </p:spTree>
    <p:extLst>
      <p:ext uri="{BB962C8B-B14F-4D97-AF65-F5344CB8AC3E}">
        <p14:creationId xmlns:p14="http://schemas.microsoft.com/office/powerpoint/2010/main" val="2098713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0"/>
            <a:ext cx="8305800" cy="914400"/>
          </a:xfrm>
        </p:spPr>
        <p:txBody>
          <a:bodyPr/>
          <a:lstStyle/>
          <a:p>
            <a:pPr algn="ctr"/>
            <a:r>
              <a:rPr lang="en-US" sz="3200" b="1" dirty="0">
                <a:effectLst/>
              </a:rPr>
              <a:t>Proteins perform many functions in our bodies.  Our cell structure is based on protein, and </a:t>
            </a:r>
            <a:r>
              <a:rPr lang="en-US" sz="3200" b="1" dirty="0" smtClean="0">
                <a:effectLst/>
              </a:rPr>
              <a:t>proteins form </a:t>
            </a:r>
            <a:r>
              <a:rPr lang="en-US" sz="3200" b="1" dirty="0">
                <a:effectLst/>
              </a:rPr>
              <a:t>the </a:t>
            </a:r>
            <a:r>
              <a:rPr lang="en-US" sz="3200" b="1" dirty="0" smtClean="0">
                <a:effectLst/>
              </a:rPr>
              <a:t>hormones and enzymes </a:t>
            </a:r>
            <a:r>
              <a:rPr lang="en-US" sz="3200" b="1" dirty="0">
                <a:effectLst/>
              </a:rPr>
              <a:t>that help our bodies work.</a:t>
            </a:r>
            <a:r>
              <a:rPr lang="en-US" dirty="0">
                <a:effectLst/>
              </a:rPr>
              <a:t/>
            </a:r>
            <a:br>
              <a:rPr lang="en-US" dirty="0">
                <a:effectLst/>
              </a:rPr>
            </a:br>
            <a:endParaRPr lang="en-US" dirty="0"/>
          </a:p>
        </p:txBody>
      </p:sp>
      <p:sp>
        <p:nvSpPr>
          <p:cNvPr id="6" name="Content Placeholder 5"/>
          <p:cNvSpPr>
            <a:spLocks noGrp="1"/>
          </p:cNvSpPr>
          <p:nvPr>
            <p:ph sz="quarter" idx="13"/>
          </p:nvPr>
        </p:nvSpPr>
        <p:spPr/>
        <p:txBody>
          <a:bodyPr/>
          <a:lstStyle/>
          <a:p>
            <a:endParaRPr lang="en-US" dirty="0"/>
          </a:p>
        </p:txBody>
      </p:sp>
      <p:sp>
        <p:nvSpPr>
          <p:cNvPr id="7" name="Content Placeholder 6"/>
          <p:cNvSpPr>
            <a:spLocks noGrp="1"/>
          </p:cNvSpPr>
          <p:nvPr>
            <p:ph sz="quarter" idx="14"/>
          </p:nvPr>
        </p:nvSpPr>
        <p:spPr/>
        <p:txBody>
          <a:bodyPr/>
          <a:lstStyle/>
          <a:p>
            <a:endParaRPr lang="en-US" dirty="0"/>
          </a:p>
        </p:txBody>
      </p:sp>
      <p:pic>
        <p:nvPicPr>
          <p:cNvPr id="3081" name="Picture 9" descr="http://2.bp.blogspot.com/_WcTOdRxGPkY/RpeBFvXmwhI/AAAAAAAAADI/9c4poqA_i6o/s1600/Inside+Outside+Puzzle+Human+Body+insid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2945731"/>
            <a:ext cx="2750859" cy="347041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945733"/>
            <a:ext cx="3990975" cy="347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230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860" y="228600"/>
            <a:ext cx="8199516"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7211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4294967295"/>
          </p:nvPr>
        </p:nvSpPr>
        <p:spPr>
          <a:xfrm>
            <a:off x="471861" y="533400"/>
            <a:ext cx="8077200" cy="1752600"/>
          </a:xfrm>
        </p:spPr>
        <p:txBody>
          <a:bodyPr>
            <a:normAutofit/>
          </a:bodyPr>
          <a:lstStyle/>
          <a:p>
            <a:pPr marL="18288" indent="0" algn="ctr">
              <a:buNone/>
            </a:pPr>
            <a:r>
              <a:rPr lang="en-US" sz="4400" dirty="0" smtClean="0"/>
              <a:t>Proteins also perform important functions in food:</a:t>
            </a:r>
          </a:p>
          <a:p>
            <a:pPr marL="18288" indent="0" algn="ctr">
              <a:buNone/>
            </a:pPr>
            <a:endParaRPr lang="en-US" sz="4400" dirty="0"/>
          </a:p>
        </p:txBody>
      </p:sp>
      <p:pic>
        <p:nvPicPr>
          <p:cNvPr id="513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53" y="1866900"/>
            <a:ext cx="7344522"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287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5" y="0"/>
            <a:ext cx="919784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90800" y="2667000"/>
            <a:ext cx="5410200" cy="2800767"/>
          </a:xfrm>
          <a:prstGeom prst="rect">
            <a:avLst/>
          </a:prstGeom>
          <a:noFill/>
        </p:spPr>
        <p:txBody>
          <a:bodyPr wrap="square" rtlCol="0">
            <a:spAutoFit/>
          </a:bodyPr>
          <a:lstStyle/>
          <a:p>
            <a:pPr algn="ctr"/>
            <a:r>
              <a:rPr lang="en-US" sz="4400" dirty="0" smtClean="0"/>
              <a:t>With your partner, discuss at least 3 functions proteins perform in food.</a:t>
            </a:r>
            <a:endParaRPr lang="en-US" sz="4400" dirty="0"/>
          </a:p>
        </p:txBody>
      </p:sp>
    </p:spTree>
    <p:extLst>
      <p:ext uri="{BB962C8B-B14F-4D97-AF65-F5344CB8AC3E}">
        <p14:creationId xmlns:p14="http://schemas.microsoft.com/office/powerpoint/2010/main" val="207523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8458200" cy="914400"/>
          </a:xfrm>
        </p:spPr>
        <p:txBody>
          <a:bodyPr/>
          <a:lstStyle/>
          <a:p>
            <a:r>
              <a:rPr lang="en-US" sz="4000" dirty="0" smtClean="0"/>
              <a:t>Proteins are complicated molecules.</a:t>
            </a:r>
            <a:endParaRPr lang="en-US" sz="4000" dirty="0"/>
          </a:p>
        </p:txBody>
      </p:sp>
      <p:sp>
        <p:nvSpPr>
          <p:cNvPr id="3" name="Content Placeholder 2"/>
          <p:cNvSpPr>
            <a:spLocks noGrp="1"/>
          </p:cNvSpPr>
          <p:nvPr>
            <p:ph sz="quarter" idx="13"/>
          </p:nvPr>
        </p:nvSpPr>
        <p:spPr>
          <a:xfrm>
            <a:off x="304800" y="1295400"/>
            <a:ext cx="3810000" cy="5181600"/>
          </a:xfrm>
        </p:spPr>
        <p:txBody>
          <a:bodyPr>
            <a:normAutofit fontScale="77500" lnSpcReduction="20000"/>
          </a:bodyPr>
          <a:lstStyle/>
          <a:p>
            <a:pPr marL="18288" indent="0">
              <a:buNone/>
            </a:pPr>
            <a:r>
              <a:rPr lang="en-US" sz="3800" b="1" dirty="0">
                <a:effectLst/>
                <a:latin typeface="+mj-lt"/>
              </a:rPr>
              <a:t>Proteins are made of strings of amino acids held together by covalent bonds.</a:t>
            </a:r>
          </a:p>
          <a:p>
            <a:pPr marL="18288" indent="0">
              <a:buNone/>
            </a:pPr>
            <a:endParaRPr lang="en-US" sz="2000" b="1" dirty="0" smtClean="0">
              <a:effectLst/>
              <a:latin typeface="+mj-lt"/>
            </a:endParaRPr>
          </a:p>
          <a:p>
            <a:pPr marL="18288" indent="0">
              <a:buNone/>
            </a:pPr>
            <a:r>
              <a:rPr lang="en-US" sz="3800" b="1" dirty="0" smtClean="0">
                <a:effectLst/>
                <a:latin typeface="+mj-lt"/>
              </a:rPr>
              <a:t>Those </a:t>
            </a:r>
            <a:r>
              <a:rPr lang="en-US" sz="3800" b="1" dirty="0">
                <a:effectLst/>
                <a:latin typeface="+mj-lt"/>
              </a:rPr>
              <a:t>strings are pleated and spiraled by hydrogen bonds.</a:t>
            </a:r>
          </a:p>
          <a:p>
            <a:pPr marL="18288" indent="0">
              <a:buNone/>
            </a:pPr>
            <a:r>
              <a:rPr lang="en-US" sz="3200" b="1" dirty="0">
                <a:effectLst/>
                <a:latin typeface="+mj-lt"/>
              </a:rPr>
              <a:t> </a:t>
            </a:r>
          </a:p>
          <a:p>
            <a:pPr marL="18288" indent="0">
              <a:buNone/>
            </a:pPr>
            <a:r>
              <a:rPr lang="en-US" sz="3800" b="1" dirty="0" smtClean="0">
                <a:effectLst/>
                <a:latin typeface="+mj-lt"/>
              </a:rPr>
              <a:t>Additional </a:t>
            </a:r>
            <a:r>
              <a:rPr lang="en-US" sz="3800" b="1" dirty="0">
                <a:effectLst/>
                <a:latin typeface="+mj-lt"/>
              </a:rPr>
              <a:t>bonding occurs </a:t>
            </a:r>
            <a:r>
              <a:rPr lang="en-US" sz="3800" b="1" dirty="0" smtClean="0">
                <a:effectLst/>
                <a:latin typeface="+mj-lt"/>
              </a:rPr>
              <a:t>between  those </a:t>
            </a:r>
            <a:r>
              <a:rPr lang="en-US" sz="3800" b="1" dirty="0">
                <a:effectLst/>
                <a:latin typeface="+mj-lt"/>
              </a:rPr>
              <a:t>pleats and </a:t>
            </a:r>
            <a:r>
              <a:rPr lang="en-US" sz="3800" b="1" dirty="0" smtClean="0">
                <a:effectLst/>
                <a:latin typeface="+mj-lt"/>
              </a:rPr>
              <a:t>spirals, folding the protein.</a:t>
            </a:r>
            <a:endParaRPr lang="en-US" sz="3800" b="1" dirty="0">
              <a:effectLst/>
              <a:latin typeface="+mj-lt"/>
            </a:endParaRPr>
          </a:p>
          <a:p>
            <a:endParaRPr lang="en-US" dirty="0"/>
          </a:p>
        </p:txBody>
      </p:sp>
      <p:sp>
        <p:nvSpPr>
          <p:cNvPr id="4" name="Content Placeholder 3"/>
          <p:cNvSpPr>
            <a:spLocks noGrp="1"/>
          </p:cNvSpPr>
          <p:nvPr>
            <p:ph sz="quarter" idx="14"/>
          </p:nvPr>
        </p:nvSpPr>
        <p:spPr/>
        <p:txBody>
          <a:bodyPr/>
          <a:lstStyle/>
          <a:p>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94904194"/>
              </p:ext>
            </p:extLst>
          </p:nvPr>
        </p:nvGraphicFramePr>
        <p:xfrm>
          <a:off x="4267200" y="1219200"/>
          <a:ext cx="4609323" cy="5486400"/>
        </p:xfrm>
        <a:graphic>
          <a:graphicData uri="http://schemas.openxmlformats.org/presentationml/2006/ole">
            <mc:AlternateContent xmlns:mc="http://schemas.openxmlformats.org/markup-compatibility/2006">
              <mc:Choice xmlns:v="urn:schemas-microsoft-com:vml" Requires="v">
                <p:oleObj spid="_x0000_s6183" name="Bitmap Image" r:id="rId3" imgW="4866667" imgH="5800000" progId="PBrush">
                  <p:embed/>
                </p:oleObj>
              </mc:Choice>
              <mc:Fallback>
                <p:oleObj name="Bitmap Image" r:id="rId3" imgW="4866667" imgH="5800000" progId="PBrus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219200"/>
                        <a:ext cx="4609323" cy="5486400"/>
                      </a:xfrm>
                      <a:prstGeom prst="rect">
                        <a:avLst/>
                      </a:prstGeom>
                      <a:noFill/>
                    </p:spPr>
                  </p:pic>
                </p:oleObj>
              </mc:Fallback>
            </mc:AlternateContent>
          </a:graphicData>
        </a:graphic>
      </p:graphicFrame>
      <p:cxnSp>
        <p:nvCxnSpPr>
          <p:cNvPr id="8" name="Straight Arrow Connector 7"/>
          <p:cNvCxnSpPr/>
          <p:nvPr/>
        </p:nvCxnSpPr>
        <p:spPr>
          <a:xfrm>
            <a:off x="3505200" y="1828800"/>
            <a:ext cx="990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505200" y="3276600"/>
            <a:ext cx="990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05200" y="4953000"/>
            <a:ext cx="990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081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81000"/>
            <a:ext cx="5943600" cy="5970865"/>
          </a:xfrm>
          <a:prstGeom prst="rect">
            <a:avLst/>
          </a:prstGeom>
        </p:spPr>
        <p:txBody>
          <a:bodyPr wrap="square">
            <a:spAutoFit/>
          </a:bodyPr>
          <a:lstStyle/>
          <a:p>
            <a:r>
              <a:rPr lang="en-US" sz="3600" b="1" dirty="0">
                <a:solidFill>
                  <a:srgbClr val="FF0000"/>
                </a:solidFill>
              </a:rPr>
              <a:t>“Each protein has its own unique sequence of </a:t>
            </a:r>
            <a:r>
              <a:rPr lang="en-US" sz="3600" b="1" dirty="0">
                <a:solidFill>
                  <a:srgbClr val="FF0000"/>
                </a:solidFill>
                <a:hlinkClick r:id="rId2"/>
              </a:rPr>
              <a:t>amino acids</a:t>
            </a:r>
            <a:r>
              <a:rPr lang="en-US" sz="3600" b="1" dirty="0">
                <a:solidFill>
                  <a:srgbClr val="FF0000"/>
                </a:solidFill>
              </a:rPr>
              <a:t> and the attractions between these amino acids create a </a:t>
            </a:r>
            <a:r>
              <a:rPr lang="en-US" sz="3600" b="1" dirty="0" smtClean="0">
                <a:solidFill>
                  <a:srgbClr val="FF0000"/>
                </a:solidFill>
              </a:rPr>
              <a:t>specific </a:t>
            </a:r>
            <a:r>
              <a:rPr lang="en-US" sz="3600" b="1" dirty="0">
                <a:solidFill>
                  <a:srgbClr val="FF0000"/>
                </a:solidFill>
              </a:rPr>
              <a:t>shape</a:t>
            </a:r>
            <a:r>
              <a:rPr lang="en-US" sz="3600" b="1" dirty="0">
                <a:solidFill>
                  <a:srgbClr val="FFFF00"/>
                </a:solidFill>
              </a:rPr>
              <a:t>. This shape determines the protein's function, from digesting protein in the stomach to carrying oxygen in the blood. </a:t>
            </a:r>
          </a:p>
          <a:p>
            <a:r>
              <a:rPr lang="en-US" sz="1100" cap="all" dirty="0" smtClean="0"/>
              <a:t>https</a:t>
            </a:r>
            <a:r>
              <a:rPr lang="en-US" sz="1100" cap="all" dirty="0"/>
              <a:t>://www.boundless.com/biology/biological-macromolecules/proteins/denaturation-and-protein-folding/</a:t>
            </a:r>
            <a:endParaRPr lang="en-US" sz="1100" dirty="0"/>
          </a:p>
        </p:txBody>
      </p:sp>
      <p:pic>
        <p:nvPicPr>
          <p:cNvPr id="7172" name="Picture 4" descr="http://upload.wikimedia.org/wikipedia/commons/8/86/Argonne%27s_Midwest_Center_for_Structural_Genomics_deposits_1%2C000th_protein_struc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816" y="381000"/>
            <a:ext cx="2420184"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9886" y="4800600"/>
            <a:ext cx="2413114"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descr="http://ts1.mm.bing.net/th?&amp;id=HN.608019910232903297&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9886" y="2286000"/>
            <a:ext cx="2413114" cy="220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6416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4338</TotalTime>
  <Words>623</Words>
  <Application>Microsoft Office PowerPoint</Application>
  <PresentationFormat>On-screen Show (4:3)</PresentationFormat>
  <Paragraphs>73</Paragraphs>
  <Slides>34</Slides>
  <Notes>1</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Elemental</vt:lpstr>
      <vt:lpstr>Bitmap Image</vt:lpstr>
      <vt:lpstr>Proteins and Denaturation  Learning Targets: *  Understand denaturation of protein   *  Tell some of its causes and effects </vt:lpstr>
      <vt:lpstr>Complete protein comes from animal products</vt:lpstr>
      <vt:lpstr>Incomplete protein comes from the SEEDS of plants: nuts, beans, seeds, and grains.</vt:lpstr>
      <vt:lpstr>Proteins perform many functions in our bodies.  Our cell structure is based on protein, and proteins form the hormones and enzymes that help our bodies work. </vt:lpstr>
      <vt:lpstr>PowerPoint Presentation</vt:lpstr>
      <vt:lpstr>PowerPoint Presentation</vt:lpstr>
      <vt:lpstr>PowerPoint Presentation</vt:lpstr>
      <vt:lpstr>Proteins are complicated molecules.</vt:lpstr>
      <vt:lpstr>PowerPoint Presentation</vt:lpstr>
      <vt:lpstr>PowerPoint Presentation</vt:lpstr>
      <vt:lpstr>PowerPoint Presentation</vt:lpstr>
      <vt:lpstr>De = remove, opposite  To DE-NATURE a protein is to remove its natural charactieristics.</vt:lpstr>
      <vt:lpstr>When a protein becomes DENATURED, some of its bonds begin to break, and it ufolds.</vt:lpstr>
      <vt:lpstr>In this unfolded state, the protein does not still have its original nature and characteristics. </vt:lpstr>
      <vt:lpstr>PowerPoint Presentation</vt:lpstr>
      <vt:lpstr>Because many of the proteins original bonds have been broken, those parts of the molecule are now available to make new bonds with other substances.  This changes the way the molecule reacts.</vt:lpstr>
      <vt:lpstr>Since a protein’s function is dependent on its shape, a denatured protein is no longer functional.  It is not biologically active, and cannot perform its natural function.</vt:lpstr>
      <vt:lpstr>Because proteins keep their amino acid structure,  it is sometimes possible  to reverse denaturation  if it has been gentle.</vt:lpstr>
      <vt:lpstr> If the denaturing was very gentle, when the denaturing agent is removed, the original attractions between the amino acids reshape the protein and it can resume its function. </vt:lpstr>
      <vt:lpstr>More often, denaturation is so extreme that it cannot be reversed.  Proteins that have coagulated can not become renatured.</vt:lpstr>
      <vt:lpstr>Not all proteins react alike.</vt:lpstr>
      <vt:lpstr>Although a denatured protein can not function biologically, it can have important functions in food.</vt:lpstr>
      <vt:lpstr>Effects of denatuation: *Loss of biological activity. *Greater digestability. *Destruction of toxins. *Increased viscosity. *Decreased solubility. *Changes in ability to bind water. *Inability to crystalize.</vt:lpstr>
      <vt:lpstr>These can be important in cooking.</vt:lpstr>
      <vt:lpstr>Denaturation can also cause problems in cooking.</vt:lpstr>
      <vt:lpstr>PowerPoint Presentation</vt:lpstr>
      <vt:lpstr>The following slides show some of the things that can denature protein.</vt:lpstr>
      <vt:lpstr>Agents of denaturation:</vt:lpstr>
      <vt:lpstr>Mechanical  agitation</vt:lpstr>
      <vt:lpstr>Changes in pH.</vt:lpstr>
      <vt:lpstr>Alcohol/ Organic solvents</vt:lpstr>
      <vt:lpstr>PowerPoint Presentation</vt:lpstr>
      <vt:lpstr>PowerPoint Presentation</vt:lpstr>
      <vt:lpstr>Denaturation review at: https://www.youtube.com/watch?v=3IL_Df5ouUc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Proteins and Denaturation</dc:title>
  <dc:creator>bryant</dc:creator>
  <cp:lastModifiedBy>bryant</cp:lastModifiedBy>
  <cp:revision>43</cp:revision>
  <dcterms:created xsi:type="dcterms:W3CDTF">2014-07-24T15:30:31Z</dcterms:created>
  <dcterms:modified xsi:type="dcterms:W3CDTF">2015-08-24T18:34:33Z</dcterms:modified>
</cp:coreProperties>
</file>