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96" y="-12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63F41-3955-4F48-8659-35415EBFC8C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63F41-3955-4F48-8659-35415EBFC8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63F41-3955-4F48-8659-35415EBFC8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63F41-3955-4F48-8659-35415EBFC8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63F41-3955-4F48-8659-35415EBFC8C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163F41-3955-4F48-8659-35415EBFC8C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163F41-3955-4F48-8659-35415EBFC8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163F41-3955-4F48-8659-35415EBFC8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163F41-3955-4F48-8659-35415EBFC8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6163F41-3955-4F48-8659-35415EBFC8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5F93DC-92DC-4E8A-A427-CAFFF0E96EAF}" type="datetimeFigureOut">
              <a:rPr lang="en-US" smtClean="0"/>
              <a:pPr/>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163F41-3955-4F48-8659-35415EBFC8C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15F93DC-92DC-4E8A-A427-CAFFF0E96EAF}" type="datetimeFigureOut">
              <a:rPr lang="en-US" smtClean="0"/>
              <a:pPr/>
              <a:t>10/15/2013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6163F41-3955-4F48-8659-35415EBFC8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Progressive Movement</a:t>
            </a:r>
            <a:endParaRPr lang="en-US" dirty="0"/>
          </a:p>
        </p:txBody>
      </p:sp>
      <p:sp>
        <p:nvSpPr>
          <p:cNvPr id="3" name="Subtitle 2"/>
          <p:cNvSpPr>
            <a:spLocks noGrp="1"/>
          </p:cNvSpPr>
          <p:nvPr>
            <p:ph type="subTitle" idx="1"/>
          </p:nvPr>
        </p:nvSpPr>
        <p:spPr/>
        <p:txBody>
          <a:bodyPr/>
          <a:lstStyle/>
          <a:p>
            <a:r>
              <a:rPr lang="en-US" dirty="0" smtClean="0"/>
              <a:t>The Taft Administration</a:t>
            </a:r>
            <a:endParaRPr lang="en-US" dirty="0"/>
          </a:p>
        </p:txBody>
      </p:sp>
      <p:pic>
        <p:nvPicPr>
          <p:cNvPr id="4" name="Picture 3" descr="http://www.presidentprofiles.com/images/prh_01_img0056.jpg"/>
          <p:cNvPicPr/>
          <p:nvPr/>
        </p:nvPicPr>
        <p:blipFill>
          <a:blip r:embed="rId2" cstate="print"/>
          <a:srcRect/>
          <a:stretch>
            <a:fillRect/>
          </a:stretch>
        </p:blipFill>
        <p:spPr bwMode="auto">
          <a:xfrm>
            <a:off x="5334000" y="2971800"/>
            <a:ext cx="3453765" cy="3608070"/>
          </a:xfrm>
          <a:prstGeom prst="rect">
            <a:avLst/>
          </a:prstGeom>
          <a:noFill/>
          <a:ln w="9525">
            <a:noFill/>
            <a:miter lim="800000"/>
            <a:headEnd/>
            <a:tailEnd/>
          </a:ln>
        </p:spPr>
      </p:pic>
    </p:spTree>
    <p:extLst>
      <p:ext uri="{BB962C8B-B14F-4D97-AF65-F5344CB8AC3E}">
        <p14:creationId xmlns:p14="http://schemas.microsoft.com/office/powerpoint/2010/main" val="3193194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targets</a:t>
            </a:r>
            <a:endParaRPr lang="en-US" dirty="0"/>
          </a:p>
        </p:txBody>
      </p:sp>
      <p:sp>
        <p:nvSpPr>
          <p:cNvPr id="3" name="Content Placeholder 2"/>
          <p:cNvSpPr>
            <a:spLocks noGrp="1"/>
          </p:cNvSpPr>
          <p:nvPr>
            <p:ph idx="1"/>
          </p:nvPr>
        </p:nvSpPr>
        <p:spPr>
          <a:xfrm>
            <a:off x="533400" y="1100628"/>
            <a:ext cx="8382000" cy="3579849"/>
          </a:xfrm>
        </p:spPr>
        <p:txBody>
          <a:bodyPr>
            <a:normAutofit/>
          </a:bodyPr>
          <a:lstStyle/>
          <a:p>
            <a:r>
              <a:rPr lang="en-US" sz="2800" dirty="0" smtClean="0"/>
              <a:t>At the end of this lesson you will:</a:t>
            </a:r>
          </a:p>
          <a:p>
            <a:r>
              <a:rPr lang="en-US" dirty="0"/>
              <a:t>	</a:t>
            </a:r>
            <a:r>
              <a:rPr lang="en-US" dirty="0">
                <a:solidFill>
                  <a:srgbClr val="000000"/>
                </a:solidFill>
              </a:rPr>
              <a:t> </a:t>
            </a:r>
            <a:r>
              <a:rPr lang="en-US" sz="2000" dirty="0" smtClean="0">
                <a:solidFill>
                  <a:srgbClr val="000000"/>
                </a:solidFill>
              </a:rPr>
              <a:t>● Compare and Contrast the personalities  of Theodore Roosevelt and William Howard Taft</a:t>
            </a:r>
          </a:p>
          <a:p>
            <a:r>
              <a:rPr lang="en-US" sz="2000" dirty="0">
                <a:solidFill>
                  <a:srgbClr val="000000"/>
                </a:solidFill>
              </a:rPr>
              <a:t>	 </a:t>
            </a:r>
            <a:r>
              <a:rPr lang="en-US" sz="2000" dirty="0" smtClean="0">
                <a:solidFill>
                  <a:srgbClr val="000000"/>
                </a:solidFill>
              </a:rPr>
              <a:t>● Know what Roosevelt warned Taft about.</a:t>
            </a:r>
          </a:p>
          <a:p>
            <a:r>
              <a:rPr lang="en-US" sz="2000" dirty="0">
                <a:solidFill>
                  <a:srgbClr val="000000"/>
                </a:solidFill>
              </a:rPr>
              <a:t>	 </a:t>
            </a:r>
            <a:r>
              <a:rPr lang="en-US" sz="2000" dirty="0" smtClean="0">
                <a:solidFill>
                  <a:srgbClr val="000000"/>
                </a:solidFill>
              </a:rPr>
              <a:t>● Describe the Payne-Aldrich Tariff.</a:t>
            </a:r>
          </a:p>
          <a:p>
            <a:r>
              <a:rPr lang="en-US" sz="2000" dirty="0">
                <a:solidFill>
                  <a:srgbClr val="000000"/>
                </a:solidFill>
              </a:rPr>
              <a:t>	 </a:t>
            </a:r>
            <a:r>
              <a:rPr lang="en-US" sz="2000" dirty="0" smtClean="0">
                <a:solidFill>
                  <a:srgbClr val="000000"/>
                </a:solidFill>
              </a:rPr>
              <a:t>● Understand the activities of Richard A. Ballinger</a:t>
            </a:r>
          </a:p>
          <a:p>
            <a:r>
              <a:rPr lang="en-US" sz="2000" dirty="0">
                <a:solidFill>
                  <a:srgbClr val="000000"/>
                </a:solidFill>
              </a:rPr>
              <a:t>	 </a:t>
            </a:r>
            <a:r>
              <a:rPr lang="en-US" sz="2000" dirty="0" smtClean="0">
                <a:solidFill>
                  <a:srgbClr val="000000"/>
                </a:solidFill>
              </a:rPr>
              <a:t>● Relate the Children’s Bureau to Child Labor. </a:t>
            </a:r>
          </a:p>
          <a:p>
            <a:r>
              <a:rPr lang="en-US" sz="2000" dirty="0">
                <a:solidFill>
                  <a:srgbClr val="000000"/>
                </a:solidFill>
              </a:rPr>
              <a:t>	 </a:t>
            </a:r>
            <a:r>
              <a:rPr lang="en-US" sz="2000" dirty="0" smtClean="0">
                <a:solidFill>
                  <a:srgbClr val="000000"/>
                </a:solidFill>
              </a:rPr>
              <a:t>● Describe how Roosevelt felt about Taft’s attempts to break up trusts.</a:t>
            </a:r>
            <a:endParaRPr lang="en-US" sz="2000" dirty="0"/>
          </a:p>
        </p:txBody>
      </p:sp>
    </p:spTree>
    <p:extLst>
      <p:ext uri="{BB962C8B-B14F-4D97-AF65-F5344CB8AC3E}">
        <p14:creationId xmlns:p14="http://schemas.microsoft.com/office/powerpoint/2010/main" val="1585708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Taft Becomes President </a:t>
            </a:r>
            <a:endParaRPr lang="en-US" dirty="0"/>
          </a:p>
        </p:txBody>
      </p:sp>
      <p:sp>
        <p:nvSpPr>
          <p:cNvPr id="3" name="Content Placeholder 2"/>
          <p:cNvSpPr>
            <a:spLocks noGrp="1"/>
          </p:cNvSpPr>
          <p:nvPr>
            <p:ph idx="1"/>
          </p:nvPr>
        </p:nvSpPr>
        <p:spPr>
          <a:xfrm>
            <a:off x="381000" y="1100628"/>
            <a:ext cx="8458200" cy="5528772"/>
          </a:xfrm>
        </p:spPr>
        <p:txBody>
          <a:bodyPr/>
          <a:lstStyle/>
          <a:p>
            <a:r>
              <a:rPr lang="en-US" dirty="0"/>
              <a:t>	</a:t>
            </a:r>
            <a:r>
              <a:rPr lang="en-US" sz="2800" u="sng" dirty="0" smtClean="0"/>
              <a:t>-The Payne-Aldrich Tariff Act </a:t>
            </a:r>
          </a:p>
          <a:p>
            <a:pPr>
              <a:buFont typeface="Arial" pitchFamily="34" charset="0"/>
              <a:buChar char="•"/>
            </a:pPr>
            <a:r>
              <a:rPr lang="en-US" sz="2400" b="0" dirty="0" smtClean="0"/>
              <a:t>Roosevelt endorsed William Howard Taft for president in 1908. </a:t>
            </a:r>
          </a:p>
          <a:p>
            <a:pPr>
              <a:buFont typeface="Arial" pitchFamily="34" charset="0"/>
              <a:buChar char="•"/>
            </a:pPr>
            <a:r>
              <a:rPr lang="en-US" sz="2400" b="0" u="sng" dirty="0" smtClean="0"/>
              <a:t>Roosevelt had warned him to stay away from tariff reform because it would divide the Republican Party. </a:t>
            </a:r>
          </a:p>
          <a:p>
            <a:pPr lvl="2">
              <a:buFont typeface="Arial" pitchFamily="34" charset="0"/>
              <a:buChar char="•"/>
            </a:pPr>
            <a:r>
              <a:rPr lang="en-US" sz="2400" dirty="0" smtClean="0"/>
              <a:t>Taft signed the Payne-Aldrich Tariff which upset many  Republicans in Congress.</a:t>
            </a:r>
            <a:endParaRPr lang="en-US" sz="2400" b="0" dirty="0" smtClean="0"/>
          </a:p>
          <a:p>
            <a:pPr lvl="2">
              <a:buFont typeface="Arial" pitchFamily="34" charset="0"/>
              <a:buChar char="•"/>
            </a:pPr>
            <a:r>
              <a:rPr lang="en-US" sz="2400" b="0" u="sng" dirty="0" smtClean="0"/>
              <a:t>The Payne-Aldrich Tariff cut tariffs hardly at all and actually raised them on some goods. </a:t>
            </a:r>
            <a:endParaRPr lang="en-US" sz="2400" b="0" dirty="0"/>
          </a:p>
        </p:txBody>
      </p:sp>
      <p:sp>
        <p:nvSpPr>
          <p:cNvPr id="4" name="AutoShape 2" descr="data:image/jpeg;base64,/9j/4AAQSkZJRgABAQAAAQABAAD/2wCEAAkGBhQSERUUExQWFRUUFRQVGBUXFBcXFhgYFRQXFBgUFBgXHSYeFxwkGRcUHzQgJCcpMCwsFR4xODAqNSYrLCkBCQoKBQUFDQUFDSkYEhgpKSkpKSkpKSkpKSkpKSkpKSkpKSkpKSkpKSkpKSkpKSkpKSkpKSkpKSkpKSkpKSkpKf/AABEIAJAAbAMBIgACEQEDEQH/xAAbAAABBQEBAAAAAAAAAAAAAAAEAQIDBQYHAP/EADcQAAIABAMGBAQFBAMBAAAAAAECAAMRIQQSMQVBUWFxsQYigZETMkLBFIKh0fAHYnLhUpLxI//EABQBAQAAAAAAAAAAAAAAAAAAAAD/xAAUEQEAAAAAAAAAAAAAAAAAAAAA/9oADAMBAAIRAxEAPwDmLucx11O+HqTxPvCunmPU94kVIBgY8T7mJJc1gbE+5hckTSJd9K/aAlweEmTTa/NmoAPeJnwyCq/EZnpYICVrXSpubcBGpwPh+fMlBZa5VbUkDQ7+vrF9gvCCyJf0mZT59P1MBzedgWABdso55qjqIHbC7w1ehNYutubMmB6stRX5gd1edoqJ2HysR7XBsdK0gGBWG8+5hJhbifcx4vCB+MBGQeJiS9NT7w74cI1oAeaDxMJK33OvHkImmLDZQ16wCTWGZup7mHIISc3nbqe8SShANEdA/p34XRpf4qcgfMSJKsKqApo02hsSTYcAp4xgJqa01++6O6YfDCVLSWuktFQflUDuDAECkMm6R4GGT2oLwFBtrCqQaVqeBjB7S2bQ2A7f6jb7VxYFhGamPmJrSAysyVSGkRabXlAekVQMBNJNRThCZbxGrUvBAW8BFNERy17xO6QsqX3+0ALMQZmvXzHuYIkpEDt5mtvPcwRKegrAT7Jw5mT5agVzTFFPzA/aO0YnEAE1Iji+xsUsvEyXY0VZssseC5hUnlS8bjaPibM4WXgpjqzMgfMFJZT5gAAaUNLEjUc6BqlxQud3GK7EbblFlUvUt8qqCxPQCK9mZdnTGmKyE5sis3nC2y5iN9c3OMv4MfEUmrI+ErF0zTnFXVDYhQTQi1acT6wF5tvaIHyynI4stK8wOEZ8YvNcinLhBfiGTjFzmZiM6A0Q0Sjiu8ADKaftzijWcSQDQG5JOlhXUcfvAS42QWvu/mkU7rQxeK1v3gXFSBSo1P6ClTTn+8BVloJlNpDccaUFKDKDTgQSpjyN5R0EBO0JKPeG5rQso69YAGY3mP8Ake5iQTPL1hkwDMep7mHMPKICOc/lPQ9o7s0osq3oCqE01PkFamODTT5T0PaO7DF//FXG+UjD80tSBAZ7x7OyyUQGgJ7RTeCqF3CncK8aE2MM/qDip2YZ5REsCgaxBJ5gmnC8UXh7bTJi5b5aAj4bACgKnQDmKV9IDe43Y0tiSfWp/lDGW2lkUsEUAVtGl8QYoBbb4xMyZmOsAlYE2jOzIFpUlqADXSvrekE5YHmpQqwpYm53cP1oICsnVCgHWptw0t7iCAYZiJVSt67ieNDWsPYwCo+6JpI16wJSCsObXgBZ5uf8j3hpe3r3h2Ksxt9R7xCzW9oBSK1pexNr2Gp6R2nYIzYTDFrBZEqteKqFp7j9I4rIxLI6upoyMGU8CpqDHVcH4k/G4Vmw6BJqFVaW2is4JzLTVD5720NbwEuO2/KWeFapC0BojMtXWmqg5TmO/nyitx0zD0AyEAZg2qsDIoBRq6gAEciKVvWzwHh+ZKlBEc5q5mfeWIoTy3xm9r+HJzTwzMbfV0BF/SATa2LqFCv8SWy1DEqCvl+VtK115EkXGlJLkN8N5lLBkX/sTpxpQQuO2X8FvmFCdKa86xXvjmuK2JFbndoOkAarw2cfKedIF/ExOXRZfxJpJBtLlg0aaRYmv0SgdX3nyrepACNMClVOpv8AtHjrFbPxJdizangKAU0CjcBpBcidmHPfATS98ESGt6xEgt1h8o69YCHGfMb7z3gQw/FzPMep7mBi8A5jFl4Z8Qtg54mAFlIyzE/5JWtv7gaMDxFN8VOaEBgO+YbbMuZIE2WwZWBKtpWlt+hram4xndueIkCKwYEkVyg/z+GJP6WbLzYCYWuJk98oN1AREUkA8WzewgLxJ4ZynyKQd4GnXnAYHa+1XmuS1uA4QF8WLbaexnRqUJJ3AVMVM4hDQ0ZhqNVU8GO88hpAES3VRmcVH0ywaFz/AHHVU56nQcYDxOJaYxZzVjTkABYKo0VQLADQRG8wk1JqTCVgFrDpUwi4hrLSnOFWAtJGKDDgeHHpE8rf1+wiopBmFxRy8b8ICDGg5j1PcwNBm0PmPU9zAgEB4CHiXCLCTp1qcewgOo+Cf6gSVk4fCJImmYqsGYvKSVXMzvMLs1QKGtxyi4Tx9hZikzg2HYUoGAm1B3gyuHOkcdwL5B8Q76hb0NNIdLWbiZqy5aM8x7LLWpY2r/6TYQHRfHTrMlSUwJOInYku2aSwOWTLFHoFICZmYAlr0VhURyjS3pa49xrGk2mrYFJmGWdWdM8uKEqnw1At+GMweaawvmoQo+WjGpGcgFBhQaGEhEvf2gCJseliGsbARIkA4iJcOLHr9hEZES4fQ9fsICfaMnznqe5gUy78osscnmJ5nuYrpovAQtA4NTU6fYbofPNSFGrdoSfYUgDNlbNm43EpJlgZ5hIWpIVQBUs1NFVak9OJjoW3cfI2NIOEwd8XMUfGxFAJiq1/yMfpQWUUY1NDFV4bxq7KwRxRAOMxilcOjCvw5Aa89xwZxYfVkUaZoxGKxTOzM7FmYlmZjVmZjUsx3kmAZWG0j1YZnroPU6QHmvb3/aHg0hqikRzpkBO02oiaUbRXymvBSTIAoGCMOLev2EBhonwz2PX7CAuNqOBbme8U854N2lOqTqbndzMU+IJNqG/XQawCSTVi3D76D2qfWELj4i5hmQEZlrlzLWpWorQkWrurWPIpy6G/mNuP+oFepOh9jAWO1NrPiJjTJhGZqCgFFVVFEly1+lFUAAbgOsCM0Q0PA+xhSDwPtALMbyn07wrTIjeptQ87fpCEHgfYwDjMiFnjzV4H2hmQ8D7QE0qH5iIiSoGh9jDjWmh9jAEy8RWCcM9j1+wiqvwPtBeGY0Njrw5CA//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hQSERUUExQWFRUUFRQVGBUXFBcXFhgYFRQXFBgUFBgXHSYeFxwkGRcUHzQgJCcpMCwsFR4xODAqNSYrLCkBCQoKBQUFDQUFDSkYEhgpKSkpKSkpKSkpKSkpKSkpKSkpKSkpKSkpKSkpKSkpKSkpKSkpKSkpKSkpKSkpKSkpKf/AABEIAJAAbAMBIgACEQEDEQH/xAAbAAABBQEBAAAAAAAAAAAAAAAEAQIDBQYHAP/EADcQAAIABAMGBAQFBAMBAAAAAAECAAMRIQQSMQVBUWFxsQYigZETMkLBFIKh0fAHYnLhUpLxI//EABQBAQAAAAAAAAAAAAAAAAAAAAD/xAAUEQEAAAAAAAAAAAAAAAAAAAAA/9oADAMBAAIRAxEAPwDmLucx11O+HqTxPvCunmPU94kVIBgY8T7mJJc1gbE+5hckTSJd9K/aAlweEmTTa/NmoAPeJnwyCq/EZnpYICVrXSpubcBGpwPh+fMlBZa5VbUkDQ7+vrF9gvCCyJf0mZT59P1MBzedgWABdso55qjqIHbC7w1ehNYutubMmB6stRX5gd1edoqJ2HysR7XBsdK0gGBWG8+5hJhbifcx4vCB+MBGQeJiS9NT7w74cI1oAeaDxMJK33OvHkImmLDZQ16wCTWGZup7mHIISc3nbqe8SShANEdA/p34XRpf4qcgfMSJKsKqApo02hsSTYcAp4xgJqa01++6O6YfDCVLSWuktFQflUDuDAECkMm6R4GGT2oLwFBtrCqQaVqeBjB7S2bQ2A7f6jb7VxYFhGamPmJrSAysyVSGkRabXlAekVQMBNJNRThCZbxGrUvBAW8BFNERy17xO6QsqX3+0ALMQZmvXzHuYIkpEDt5mtvPcwRKegrAT7Jw5mT5agVzTFFPzA/aO0YnEAE1Iji+xsUsvEyXY0VZssseC5hUnlS8bjaPibM4WXgpjqzMgfMFJZT5gAAaUNLEjUc6BqlxQud3GK7EbblFlUvUt8qqCxPQCK9mZdnTGmKyE5sis3nC2y5iN9c3OMv4MfEUmrI+ErF0zTnFXVDYhQTQi1acT6wF5tvaIHyynI4stK8wOEZ8YvNcinLhBfiGTjFzmZiM6A0Q0Sjiu8ADKaftzijWcSQDQG5JOlhXUcfvAS42QWvu/mkU7rQxeK1v3gXFSBSo1P6ClTTn+8BVloJlNpDccaUFKDKDTgQSpjyN5R0EBO0JKPeG5rQso69YAGY3mP8Ake5iQTPL1hkwDMep7mHMPKICOc/lPQ9o7s0osq3oCqE01PkFamODTT5T0PaO7DF//FXG+UjD80tSBAZ7x7OyyUQGgJ7RTeCqF3CncK8aE2MM/qDip2YZ5REsCgaxBJ5gmnC8UXh7bTJi5b5aAj4bACgKnQDmKV9IDe43Y0tiSfWp/lDGW2lkUsEUAVtGl8QYoBbb4xMyZmOsAlYE2jOzIFpUlqADXSvrekE5YHmpQqwpYm53cP1oICsnVCgHWptw0t7iCAYZiJVSt67ieNDWsPYwCo+6JpI16wJSCsObXgBZ5uf8j3hpe3r3h2Ksxt9R7xCzW9oBSK1pexNr2Gp6R2nYIzYTDFrBZEqteKqFp7j9I4rIxLI6upoyMGU8CpqDHVcH4k/G4Vmw6BJqFVaW2is4JzLTVD5720NbwEuO2/KWeFapC0BojMtXWmqg5TmO/nyitx0zD0AyEAZg2qsDIoBRq6gAEciKVvWzwHh+ZKlBEc5q5mfeWIoTy3xm9r+HJzTwzMbfV0BF/SATa2LqFCv8SWy1DEqCvl+VtK115EkXGlJLkN8N5lLBkX/sTpxpQQuO2X8FvmFCdKa86xXvjmuK2JFbndoOkAarw2cfKedIF/ExOXRZfxJpJBtLlg0aaRYmv0SgdX3nyrepACNMClVOpv8AtHjrFbPxJdizangKAU0CjcBpBcidmHPfATS98ESGt6xEgt1h8o69YCHGfMb7z3gQw/FzPMep7mBi8A5jFl4Z8Qtg54mAFlIyzE/5JWtv7gaMDxFN8VOaEBgO+YbbMuZIE2WwZWBKtpWlt+hram4xndueIkCKwYEkVyg/z+GJP6WbLzYCYWuJk98oN1AREUkA8WzewgLxJ4ZynyKQd4GnXnAYHa+1XmuS1uA4QF8WLbaexnRqUJJ3AVMVM4hDQ0ZhqNVU8GO88hpAES3VRmcVH0ywaFz/AHHVU56nQcYDxOJaYxZzVjTkABYKo0VQLADQRG8wk1JqTCVgFrDpUwi4hrLSnOFWAtJGKDDgeHHpE8rf1+wiopBmFxRy8b8ICDGg5j1PcwNBm0PmPU9zAgEB4CHiXCLCTp1qcewgOo+Cf6gSVk4fCJImmYqsGYvKSVXMzvMLs1QKGtxyi4Tx9hZikzg2HYUoGAm1B3gyuHOkcdwL5B8Q76hb0NNIdLWbiZqy5aM8x7LLWpY2r/6TYQHRfHTrMlSUwJOInYku2aSwOWTLFHoFICZmYAlr0VhURyjS3pa49xrGk2mrYFJmGWdWdM8uKEqnw1At+GMweaawvmoQo+WjGpGcgFBhQaGEhEvf2gCJseliGsbARIkA4iJcOLHr9hEZES4fQ9fsICfaMnznqe5gUy78osscnmJ5nuYrpovAQtA4NTU6fYbofPNSFGrdoSfYUgDNlbNm43EpJlgZ5hIWpIVQBUs1NFVak9OJjoW3cfI2NIOEwd8XMUfGxFAJiq1/yMfpQWUUY1NDFV4bxq7KwRxRAOMxilcOjCvw5Aa89xwZxYfVkUaZoxGKxTOzM7FmYlmZjVmZjUsx3kmAZWG0j1YZnroPU6QHmvb3/aHg0hqikRzpkBO02oiaUbRXymvBSTIAoGCMOLev2EBhonwz2PX7CAuNqOBbme8U854N2lOqTqbndzMU+IJNqG/XQawCSTVi3D76D2qfWELj4i5hmQEZlrlzLWpWorQkWrurWPIpy6G/mNuP+oFepOh9jAWO1NrPiJjTJhGZqCgFFVVFEly1+lFUAAbgOsCM0Q0PA+xhSDwPtALMbyn07wrTIjeptQ87fpCEHgfYwDjMiFnjzV4H2hmQ8D7QE0qH5iIiSoGh9jDjWmh9jAEy8RWCcM9j1+wiqvwPtBeGY0Njrw5CA//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ata:image/jpeg;base64,/9j/4AAQSkZJRgABAQAAAQABAAD/2wCEAAkGBhMSERQUEhQWFRUUFRwYGBUVGBgXFhYbFxkYFxQXHhgXHCYfFxkjGhgcHy8gJCcpLSwtGB4xNTAqNSYrLCkBCQoKDgwNFAwPDikYFBgpKSkpKSkpKSkpKSkpKSkpKSkpKSkpKSkpKSkpKSkpKSkpKSkpKSkpKSkpKSkpKSkpKf/AABEIAJAAbAMBIgACEQEDEQH/xAAcAAACAwADAQAAAAAAAAAAAAAFBgMEBwABAgj/xAA9EAACAQIEAgcFBAoCAwAAAAABAhEAAwQSITEFQQYTIjJRYXEHFIGhsUJSkfAVJENigqLB0eHxI4MzU3L/xAAWAQEBAQAAAAAAAAAAAAAAAAAAAQL/xAAXEQEBAQEAAAAAAAAAAAAAAAAAAREC/9oADAMBAAIRAxEAPwDZrhqLNXu5URNZads1Rm5XlnqC9dj+/LTeg9tdqJ79LOJ6cYeYV1YElc05UzCCACd5BkHaKG432mYO2HjPdZYhEgBiTGjMQIB3NEOhxNde9Ur8I6U+8iRYyFY6yybhGJtZtibL21zjQ7GdNAaI3rhVQ5IZCJzqNPDUbgg6EcjvRBZcTUqXqEWb2gMyCJBGog7Grdm9uKC/nrhaoA9ew1GnFedq7muVwUBRzUDtUl2ql16Dzcufn61lfTT2jqwa1hwxQyvWDKc0aMwU6sOSnQRmPgDe9sfSF7GHtWEbJ7yXzv4W7YXMo82Lj4A+NY1iDcLMHR832lyHMsDSV00g8xRDDhONZUICDMysGD9mVDSOpcKMok8hOkazVjh/SbBZs2Iw+bM0t1YtEEZYGa1cTtBTHdKkxuaVMDhHvOLdpcxYxrCwTp5xsOfIVpfRX2QhYfGsHPKyO6PGWntctOVEDrHTbB2RbtLL2laEYsxCjsgEJdl7MEd0MQdSZmVMnpvbuk3kcqCct5JGRmI0JVjCP4XPtSUaeyV0DC9GMLly9Raj/wCAfqKlwXRTCWTNvD2kP7qAb0XCZ0Pd1u3reU9SzBkdFPV27klbmYE9gNInLMHUgblptuwYhtDP03phuiVg6iIjlHhFZx+nXXiuKwd3YRctOAe4UUtMcgf60Q42r2tWkagVm9rFErD0WCANdmoA9e81FFL5ofiGq9fNB8aZ58+VEZj7bsMxt4S6NAly4nobio6GP+pvlWXtcFxlDtALCXOdsqz2miZ21gamIrafaFwY4vBuia3LZFy2PFl7JXfmrEa7TWJW7LJdyMpDK4BtsCGmYggiR+FEMPQ3CXfeEhGmATE6DnJ2H1NbTbxhBj86fWl3o3gVs4ZSggv2yQZzbxJ8tgKg4txk5Ya91CASWGUM3LKCe6I1POg0TCX/ABEeXh6+FXGIrDn46ltdMZxBYTN2UCLlJhXKvDsp11WRpypn9nPHbt641t7gZVB3nPprrO0jX01outKV9fz8az7pGscVLAETgkzkjRjnOSCdARBmKEdLuL4u1ir6tbxLWLTrl6q49hereFVs9tWa5rJIA2I0NE+JY5ri4Zrtp8O/VuDauv1j/wDkI1eBJOWdudBfw1/6UXw96lvDXx48qKYXFDaahBq1c32jlvPOZ5eER5+VWBVGw4q3NFFsSaB467vRbHPS/j7h5VWSz0xTrMJiLY+1bMeukE+U0uYzEYPiOMuqVZygyLegJ2lV4UAEtcAyFgzRsfI0zcQffMJEEH0O4pXxnBECLet9jFWbkpdUAZl0K51Gj/dns6GddqC/wPGPbsql1szKO8BAIPd05GKtLwe3dbMR6g6jz0oRh8SGEpqjGV15cvl9KJYTGFTtIoGrhXD1twZBZVCqQJYINlzNJA8gRQDGILOIF23CtnBIJABjSPIbcuVGOGYvSkTpLx98Lib6NaS4L+UrcuGMiqIKjskiG1/ioNkcZgGlgcsiCQR46g0i+0ZgMRhY/wDTd/kuW+f8VFfZ/wAUxGIw5e6ALQMW5M3H5PK/YUHYknN6a0B9p7frWFjbqLn81xI+S0VUwdzkNo+tGsA+tLuDIMHWjfDzqN6yQxYTeiSnSheGOtFba6UqiOOpb4g29MnEDSlxFtTWmQLG3Nd/8Uv8XtA2mmDEGD5HX8QaPYrWPpVVMElxwjnKtx1tBt4a6wtoRtJDMDE7DlQAuEgosDQKNIG48PhV+ziiPnI9YryLBs3GsX+xeTRgJyt911nXIw19ZG4NSphBy7U86Ajg8eVMQT6fD4UB4pdxGIZZTD4U5sofEXA1xR45YKwI86nu4o2yInQ89jVvAcNGJcG4RE66SdtNeUelQNHCMVjWzxiuH4llENbtK6w28l0JhmHOI8vFe9o18NirYhuxYH87M0aeg/Gm/h3CLFofq4ygkdmZkjbU60hdMbNy3jrwuiSxzIRMNb7qET5LBHJp8RNEODujkPQGj+AuiBpv+fhS7hgQdPCJijWE0qVYZcJd19KKi7PKgGEmOVF7Z0qVTBxDY0rY9dTpTZjBSzxe9btoz3XW2ixmZyAonYT4nyrTJcvWiTtryHmazD2gcXz4rJbJy4cZQVP7T9owI5hoE/u0ydI/aikOmCUloj3i4MgWdCUtxMx9po220rMS3w8qD6Y6RcAXiuDs3kZVvm0Llq6NFl1DNbbxtlh8CJFZhgcbctO9u8hS4jZXVt0bwPjuIPMEEaEVS6L+2HGYO2lkrbvWbYyqrgqyryAdeQ9DvvTTiuk3DeMhC7e5YxYCm7DW7i8rZuiAw17JYBlJMSJBBZ4vxTn8xyrvgBxl64PdxEHVm0Uep8PhR7F+y3FA9hM4I3AYRHPukH1Bp16P8JOEtAX3S1G+dgvr3iKmAn0Z4GcOn/Jca9dIlnIAUZuSKNh6kmoOnPA7WIwxd4R7MtbuHSCYzW55q8ZYHODuBQHHe13C27N5rA94uhmItqcqC2hKK7XCOYXNlWWOccpasyudPMXir/XXXBy9y2ABaUHcZOYPM6nzFVdMeHsEAaaEDwmimFNAMF0rVj+sW8hM9u2c6zzlCAV+BNNHDTbugG06v5A6j4aGskFsAunqY/rRa2DFVsHhdaKCxRUvSPj62EYqpuvBhAcq/wATEGB6AmsI6ZYq/jL3WXmkroijuWwY0VTtMasdTzJ0jaekiAKxOw8p9azbjfCZLRz51plmN3CGH/dyn4MSv1j8ar5dfKma9ZUNdFwhQ9ogNsouKQ1oaTEkH8KHXsBE5Sh0mFYsT4iAuh5UAlNI9PyfOjnAOjTY5nt4drYvC2WWy5ym8R3ltsdM2WTB08/AfjMEVCMDmR1OVgNCVjONddJHlrXixea2wYEhlMqQYIYGVYMNVIOoPKg5111SbTM6Q8Mjs6BGWRqs9kqZ0jSTR/BcQHWZG4cGuW1BfqlJcKg1u5SpHmW21q90oxycTsDFEKuLsqBiNMq4i3sl0a6XEiGSNmEE5QKYvZl0oZgbSWlZ7Vkq7XGci4rMO2zQzEbKbewABB3qgdxPhqY666PcZLWFwly+YCiGyoUXKdIII22B86T+H2CFU6GYMb7/AEp9xXCHHvmIKC1n4bez2lIIVy1tSQw3UgLHpSjwfCDIJJEjQROmmvyM6cxUFzhuGZ2yIhc5SSAs6Dcn7oHjyolawOU8jz0IJHOJBMGocDZtsdUDW3LK4OU6aRGYQrKQWB5yQZ0hhwfD8pytHIhgAoYHZgIEAjlOkETpWVgz0d4pcGmYkDk2o+dNtjH6d0a+dJeBQ276A91tB4U02LnZ+WtFF+J4eT9P9Un8WwK5jbI1IlTGnpThx9iq513tsCR4qxgg/Wg/SzBnq8695DmX4b/KtMss/Rp6+4u0ecHXnPx+VDOI4Qm5BJJOsnX+s71pWGwea4XiC6j/ADS/xrhoV9YIPKNRyJnnrGnlQKfSjhwt4bBEbn3mYG+W8sfysD/fegFq2GEgctRWkXsLKMsLlYhmt3B1ltyoC5ijarciBmUg6CQ0CAB6Lp1krnw+vnibJBOkFQLtrc95HA5sNqAFg5tOHUzv2TqDMaEHlyqy9psJcTGYMwqGWtzOUHRl87baieR/Gp7/AEfxCTcAF21v1mHYYhFXzK9pIg9plA3q9wO4R21ytruO0p+8I2g7EUDD0ox9s/pJVuCTh8NaRZhmF68S0AjWBlmPGqXDuFso8yIMfIz613YwLnFYeyLrPhbaPet2nbN1LaIbZJ76rrknUBiPGW21w7ciAFGZmYwqhdczE6Ko8aUA8NwRmdQolg3Z1IGWDOY7BRvmO0HxoxYtJcyBGzoq5UcTFyTLNB2QmMo8BPOvPV9d/wAaqRYjtMwIfEmZAK/s8OI7m76ZtNCZwOGg7b7zUacw/D865T3lPZbxjbWp79hgdBuAefxonbwwqU25qC1xqzNs+Yyn0NUOIWcyxyijuISVI8aGXbZj4VpC5w5JJU+Jiq+O4bmbX/O9G8Pg8pmN67uJIMCiFVMEuon5RUPuQU5oG/KaOnBkNtP9Kiu4QydPPzqVYC8R6NJdYXSMt1TmW6hKXAfHrEgg1XXCOCPeAt+Ji5dQC6QY06+xlddtyrkk01WLUAAirOI4cYkUXCb0QwaPxG+oLnLYQhWyuRLuXCsoHWCQACVU7SBvR+xhDigHuoUtSGt2JBAgmHugd+9IB1JVeyFEgs1HgHCT+kMVn+3YQrIME2bqtyj7wp0W1/qgG+5+HlVixYq71MVw6VBwCu5FcCz61wpUq8v/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0" descr="data:image/jpeg;base64,/9j/4AAQSkZJRgABAQAAAQABAAD/2wCEAAkGBhQSERUUExMUFRUWFhgaGBgYFx8eIBweGBgaHBgaGB8aHCgeHRwjHB0cIS8gJCcpLCwsGB4xNTAtNSYtLCkBCQoKBQUFDQUFDSkYEhgpKSkpKSkpKSkpKSkpKSkpKSkpKSkpKSkpKSkpKSkpKSkpKSkpKSkpKSkpKSkpKSkpKf/AABEIAGwAkAMBIgACEQEDEQH/xAAbAAACAwEBAQAAAAAAAAAAAAAFBgIDBAcBAP/EADsQAAIBAgQEBAMFBwQDAQAAAAECEQADBBIhMQUTQVEGImFxMoGRByOhscEUQlKC0eHwJHKismKSsxb/xAAUAQEAAAAAAAAAAAAAAAAAAAAA/8QAFBEBAAAAAAAAAAAAAAAAAAAAAP/aAAwDAQACEQMRAD8AaeIvoP8AcP8AtVfG8UQoysQSSBGSdiY+8ZQfqK8x/T3H51h8TYxEReYyoCxAzHclTp7xNBkwl92vm4rTkt5WRrTCM8Ea2ncGAp2715icaeZaJZFyXGuMrOynKptGVFy2sgQdSY8woKOKYVb1n7yzIvYUqdJEEhyDGnSa12nHOQpcClRfHkf4cptQND3J96DP4nuvdxWHZIa3baGPNt/vOkMBzM0QD0+VNHBjDdB5V/MUr2WLXEDEsFvEDMc0TakgE9JAMUzcO0b+UfgaApau6D2H6VVauaH3P50D494ss4MJzSxZgSqoJJAgE6kKB7kTWzg/FUxFlbtskq8xIgggkEEdwdNNKDa9mXDyQQII6HcCexEnXrp2qOLuNkbLq2UwJiT0EjapFqoxDHKYMGND2PegxcSxmItszpyntDXJBDADfK0mZ32HSq+C+KFvpbLLy2d8mUmdcjN5TAkEKfWtrXxMe/8An40Lw5FsW0NtnHMlSqE5MwkOwjMoBJEx17AmgY0vetWjEH1oej1dzKAccT5vnRTD4jTel5rkNRTC3KAnzz3r4X6y56kh2oPsbt8x+dLvjrhVy/bti2MxS5nbUCFFtwTrG0ijmOvAKWJhV1PsJJ/KuR43j17GCb11grHy2lMIJGYAgfFtu09dqCu5hbaOTdytkEup000MDuSDI7zv1rfxHwvfN2/y8GQjZAgGQjyhBp5pgwTr371dwjip5uHW6FfkSFZviAgsoYxqF2HURPWqcdaxZxGSxiMW+bVRz3JXWCGJYAdwSe+9B74fvthoVVQkXc7AtljyFGtjTLmAzGSdxEV0fB3ljMCCuUHNOkE6E9BXNuHYTFHEgEXRcjzXGkzLhQSzbhtu+g07avtJxGuHtCeXlZ47wQqT3gA/+xoLvFPHbdzEWmsPzOTbYuVXOJzKV/3AagxMSKa+EY2wr3LKFVu5g9y3mE5mVScvQ7/u9Sa5NgMQ1pw6GCPxEgkexqXELhulrjfGxd57FmJ09tI9qDtvM7fKkW79olzV1w0WcyqGuNBk75ishOu4O1M2G4gpt28xl3thoGpMKuZgB0BO+mpoHY4eGxN63cQlL2d1BWc2Z3uEO66CHLDXoVEzuBrD4x2OsgZbZCsBImcwOsfShvjS79winW21w8wZsuZVRmyAyNSY0nWKzeIOPvh0Dcq1LBAAQdGKkwYMQsGPalFOJ3MRibJxF1mU3bYIGgUMwUlV2BAMzv60D/4cwYtNdNuBYcWzbVTKgwc2WToYImNCSOs0eLVzfjHFcThbttlIR+SguWyQUJVmBOXoOoI19daeOFcS51i3cjLzEDEbxI1APWgC4ri1tLhXN5lALDTyztmJ017b0wYK7IBGxEik39g5mMu27i50vIpXzfCVGXMs6jtoR036MPA8RZA5Vp1PLZgQCJkMZ07T0E0B0mvlbUVBDpUrZ1+dAH8b4zl4K8epUqD6uQo/E1yiBktsOvlPus/oa6d47w7XMFdCg5tGgjUhHDER3gbVykCU0Oxn5EAT+tAYsYjW2YYsWCDLEnNouhIjU96Z+BYMTbxNu55XGVlYxlJYgHSQe2s76Uji6VgHv039IO49D86eMJx+9hbYD4fIlucphgGkSqiAfi1+EHLGtAx8Pxi4i2l0quYeYdtRDQZ29D2FLn2l4SbFpwDNu7EgbB1M/KVWtHh/iVu5aAs4kawALiDMI/dgMIPzM+tL/i43Lwa6Xz2bV1kKxlCknKrbwxJDSegZehNABbB3FGZrbhZALEaAnYH3kfUd6rxFyFPsfyNH+NY//SWxCwW5Y+7yyFUM2uczBygaRuZERS3eukCQdV1B9QZH0oHR8SbWOt6gi2i2SZmMqDP6SrnUdYrRw7irrhXxLXC7AQ4E5kzMGDATAABBIgZhvsIW+N4m0b2IUqCTib2YjfLzXOmwkyANdp2o94bxrHD3GclgyZ3HUwmTQjYEIB6RQZPHWJLtZkDKAxJGxZkQwJ7LP1pcs2S720BhmuIo9CXAH0Jq7HYsXMpAuAiZzvmMD4ddJgaT17V9wTiK2cRbuupZVM6HUaEZgOuWdutAc+0U/wCotnvbY/IPp9K3Ybi12xwsHKQRZ8jjUeafoRIgeo7Uu+JeOpjDaIDW2XmhiRIClgbZGUklomY2ozxcWMRg3ew6qVgtnVVZwhJUeXQEkGDHQjqaBb4Lxg2b/NYliJJJMlmCuEJJ9WB/lFYMLgmcqLaktpBGkR1k/D7k1XNasFlnLcIClkkEHUZoMsPhCg5pg7UHXuAcT5thGYgtENA6gkEmNp3j3ool0TSLwjDsuPuXTcVE1iB5HVgBlAjeROhgRTna4hbkQ4PtP9KCHFviXMdBmbQldUAYTrqN5Gxrh+GvZQCO3y+dd04jbnKSJhv7VxfxHAxd+AFGcwAIiQDAAoNnBD98Mp8gicwHwk7NqYHQHpvXQReJKjIPuirKcwBi55SQAvUeUmdCOsTSD4fuIReDtlHL01iT1A6TEVr8M+IijLzHgZWEEmCH1Ok99Z13OmtBs8a3EYIttAbrEy43yKuoYjQgnoaVLfFrgREBHLVi4tx5CTvmHXT6US8W8VS9cV7Z1yRcjaZ0g+069dKF2MO1xYtqzsDqqqW0jeADQNHH8JZu2LdyzaW0VA0BEFWiVPWVYg7bE/JXuD/DVS4duYEyEXCyqFIg5iYGh1HSruJ4d7TFbiMjZQQG3iDB3OlBWmlM3AcUqYS+5dVIW7by/wAUgOgB2mS89wB2MrV/RiO36if1ps8I2VOFuJcZB+1XClpXjzMqZZUf7myz3HrQLJMD2MVS2h/EV45gGZB2IOhBG4PqDpXl0wIoIz7UTtcS+5ayc5DBdQxAEEtlykEQXMk+lCM1SD7/AI0EkQkxpNGeDXbWQo9u7LXFhreUQcsBWZ+7EelA638FxAW/bz3Gto7KHIYr5Q2uvb1G0z0oHvH+N2Fk8lHtsotNmcggBiNHiPMVO3qPQ0zcC4g96ylxgVLSQNdsxjf06+tcox/HTfVbPMVLbAXH8ogXMpLDafiAjXrG2lN/2ZY92S5aYMOVkjMSdHLQACNAAOh1oHfFoOvefoZFcX8aQMdfHqn/AM1muu3+IkjyT1kkfTauQeNQRjbx7lT/AMFoCHh7gGIezca1y2Fy3tm80Qf3YIM7RI29Kp8Pm3bc3Wto6ACJ1jMwAZhEaDzE+hrFwri1yyAuY8o5wydPvFgk940idoPc1kwGJa3BWZH+GgYr/CLmLDMMovEwqAgBraKdV3b4sokgDzCO9BcFxQ4dZQMt6SpBOgiJJWJkbdCDT1wa2L9rmqpUoDKmSunmLWwPhYRMRqJGm9YftD4MLtlMUgXMo88GcytEQepU5vcH0oANjxxiBe5pKt5QpXUCFMgaHaax8X42cQSzoPhhRJ8pO7SfiJgDXsKErV9u6QN6C23fIcspjzyNNYUmN9PcGvuI31uNmC5ZnMv7oJJJyCfKCTOXpVDP5jWlcYgXLybZMzmaSdiI9O/yoNfh7ituzdL3kFyf4hO8ljrrJ0H1rBfuKxLgBAWJCDUAEyAD/wCI0+VVXbktMBfQV4aDRhGCMrlVcA/Cx0P4VLHXFuNmt2hbGkga6jdh2B/h1iN6yo2tTDb6xpQVkVfhyYILEL9R8xVdxpPyqeHnUCNRBn66a6UDV4Z44i3FBuortC82M1xQRAVS2m8bhqdPDfBUw99yjswupmOaCc3MEkFVAI1OwEVxt1/Km/w74qNopKiFLQdfLmjMBrBVoEqSNRpNAw2eNqTq0Gep9aR/F7hsWzAggqsEe0UPvXiSZ9fzrOTtQaLtssg9+8VfgXzXGMRmYkAepmKhcboP8NeYMQ4Py9qB+4PxRcPlBEyDIBmYiPUzMViF6eGG0LbwwuEalipzlip0k7zPY670Ft8QCXs+n3cdf4daM8RwyJad8oLMnNYL+6xyso/MR2MUHP1EVMN/ep422FdgCGAYwRsdTtUbNlnYKoJLEAAamT6AUEGeD7VMqSpYDQEAn1YMQPnlP0onj/C+IspzHQBQNYMx9K08E8OXsVZZbSeU3FZrjSF8gdQq6Qx8zExtQAVNezRnH+D8VhzL2S6nSbcsJ13jUdOlV4nwtfRrYZGy3JytlP8AyWJU+h1oBi19R/E+CcUGYpYcpmJUEjNlJJWQTMxEjUzWXD+FcXc1XD3AJjzDL+DQT7igF17beD0HvW/EeH8Tb+OxcA7hSf8ArNUjDXkBi3dUNEnlnp65ZHyoMxNaUu6qY7D6GsoujuPrWvh6G662lKgswCg9SSBE9KCd/BmTA77e9ZLtgrqdK6ra4BaeZB3jSOk+lacP4bshZy9YjQ/mKDk2Gss+igsYJ8vQDcn0H61O1cCupg6GYg+9dVfwvh2tsWtK0GBKjp8vWo//AJfCliP2e1of4RQcnuXc7RPxsNQJ3PQDffauhjhL3L15bqtkQstpkcZGUwCRsdCCw11zR0mmOx4cwyNC2LY/kX+lasNg1OsRoNvX9KBXufZ1h7pnK1tdfLnnroNFAgD3nvRHhXg2zhmzWwwaDrvvvH9KZsPhgWO9aRhwQDQDG0gxHcjqD1H963qnfXpvUktCRpuQD86uTDgEjt+higrOFn9arXClepjoeo9DG47Hpt60S5QFWLYBigGDBdxVn7KPeiKWhqOx0qS2AelAPTDDtUjgAeg+lb2tCpIgEUAi5wW0fitofdQf0rTYwarsFHsB+goi1oV8lsUH/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6" name="Picture 12" descr="http://www.tiogatours.nl/presidenten/images/taft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4724400"/>
            <a:ext cx="2844798"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754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Taft Becomes President </a:t>
            </a:r>
            <a:endParaRPr lang="en-US" dirty="0"/>
          </a:p>
        </p:txBody>
      </p:sp>
      <p:sp>
        <p:nvSpPr>
          <p:cNvPr id="3" name="Content Placeholder 2"/>
          <p:cNvSpPr>
            <a:spLocks noGrp="1"/>
          </p:cNvSpPr>
          <p:nvPr>
            <p:ph idx="1"/>
          </p:nvPr>
        </p:nvSpPr>
        <p:spPr>
          <a:xfrm>
            <a:off x="381000" y="1100628"/>
            <a:ext cx="8458200" cy="5376372"/>
          </a:xfrm>
        </p:spPr>
        <p:txBody>
          <a:bodyPr/>
          <a:lstStyle/>
          <a:p>
            <a:r>
              <a:rPr lang="en-US" dirty="0" smtClean="0"/>
              <a:t>	</a:t>
            </a:r>
            <a:r>
              <a:rPr lang="en-US" sz="2800" u="sng" dirty="0" smtClean="0"/>
              <a:t>-The Ballinger-Pinchot Controversy </a:t>
            </a:r>
          </a:p>
          <a:p>
            <a:pPr>
              <a:buFont typeface="Arial" pitchFamily="34" charset="0"/>
              <a:buChar char="•"/>
            </a:pPr>
            <a:r>
              <a:rPr lang="en-US" sz="2400" b="0" u="sng" dirty="0" smtClean="0"/>
              <a:t>-Richard A. Ballinger, a more conservative corporate lawyer</a:t>
            </a:r>
            <a:r>
              <a:rPr lang="en-US" sz="2400" b="0" dirty="0" smtClean="0"/>
              <a:t> took the place of James R. Garfield as secretary of the interior.</a:t>
            </a:r>
            <a:r>
              <a:rPr lang="en-US" sz="2400" b="0" u="sng" dirty="0" smtClean="0"/>
              <a:t> </a:t>
            </a:r>
          </a:p>
          <a:p>
            <a:pPr>
              <a:buFont typeface="Arial" pitchFamily="34" charset="0"/>
              <a:buChar char="•"/>
            </a:pPr>
            <a:r>
              <a:rPr lang="en-US" sz="2400" b="0" u="sng" dirty="0" smtClean="0"/>
              <a:t>Suspicion of Ballinger grew when he tried to make nearly a million acres of public forests and mineral reserves available for private development.</a:t>
            </a:r>
          </a:p>
          <a:p>
            <a:pPr lvl="2">
              <a:buFont typeface="Arial" pitchFamily="34" charset="0"/>
              <a:buChar char="•"/>
            </a:pPr>
            <a:r>
              <a:rPr lang="en-US" sz="2400" dirty="0" smtClean="0"/>
              <a:t>Gifford Pinchot, head of the US Forest</a:t>
            </a:r>
          </a:p>
          <a:p>
            <a:pPr lvl="2">
              <a:buNone/>
            </a:pPr>
            <a:r>
              <a:rPr lang="en-US" sz="2400" dirty="0" smtClean="0"/>
              <a:t>  Service, accused Ballinger of acting in </a:t>
            </a:r>
          </a:p>
          <a:p>
            <a:pPr lvl="2">
              <a:buNone/>
            </a:pPr>
            <a:r>
              <a:rPr lang="en-US" sz="2400" b="0" dirty="0" smtClean="0"/>
              <a:t>  his own personal interest and wealth.</a:t>
            </a:r>
          </a:p>
          <a:p>
            <a:endParaRPr lang="en-US" b="0" dirty="0"/>
          </a:p>
        </p:txBody>
      </p:sp>
      <p:sp>
        <p:nvSpPr>
          <p:cNvPr id="4" name="AutoShape 2" descr="data:image/jpeg;base64,/9j/4AAQSkZJRgABAQAAAQABAAD/2wCEAAkGBhQSERUUExMWFRUWGBwYGBgYGBwZHRwfIBobHxwgHh4hICYgHB8kHx8fHy8gIygqLSwtGB4yNTAqNSYrLCkBCQoKBQUFDQUFDSkYEhgpKSkpKSkpKSkpKSkpKSkpKSkpKSkpKSkpKSkpKSkpKSkpKSkpKSkpKSkpKSkpKSkpKf/AABEIAMgA/AMBIgACEQEDEQH/xAAcAAACAgMBAQAAAAAAAAAAAAAFBgQHAAIDAQj/xABIEAACAgAEBAMEBQgIBAYDAAABAgMRAAQSIQUGEzEiQVEHMmFxFCNCgZEVUlOTobHR8DNicnOywdLxJDRU4RYXQ4KSwjV0ov/EABQBAQAAAAAAAAAAAAAAAAAAAAD/xAAUEQEAAAAAAAAAAAAAAAAAAAAA/9oADAMBAAIRAxEAPwC1OCcDy5y0JMEVmJD/AEafmD4YlNwLL/oIf1SfwxvwM/8ACwf3Uf8AgGJb4CB+Q8v+gh/VJ/DGDgeX/QQ/qk/hibjMBAbgkH6CH9Wn+nHn5Eg/QQ/qk/04nM2ODHARRwaD9BD+qT/Tjf8AIuX/AEEP6pP9OO4xtd4COOCZf9BD+qT+GNPyLB+gh/VJ/DE68aVgIR4LB/08P6pP9ON04JB+gh/VJ/DElsdBgIg4JB+gh/VJ/DGrcFg/6eH9Un8MT8aP3wEP8iwf9PD+qT+GMHBsv/08P6pP9OJV4xcBEbgsH6CH9Un8MaHg8H6CH9Un8MT2GObdsBDXhMH6CH9Un8MatweD9BD+qT/TiWO+NTgI/wCSIP0EP6pP4Y0/JEH6CH9Un8MTCdscrwHH8kQfoIf1Sf6cdBweD9BD+qT+GOgx0vARfyRB+gh/VJ/DGw4PB+gh/VJ/DHc98eg4DgvB4P0EP6pP4Y8PB4P0EP6pP4YlasaE4CtuMZWER5gCNAV11Ua7EEny38q/hgdHn4mWO44t7+wgNEJ5AfvONed4zDm5l8n+sHbswJP4NqH3YWctm1Q0zXpHl3PbvsfS/PANheEBj00IJ28CEjy9NvL13P3YD8RyatobpJTLYoKNg7L8PMHfEYcQiINh/P7JNYI5tgIssQKDRM2/xnmI/ZgLs4F/ysH91H/gGJLnEbgX/Kwf3Uf+AYkyYDy8ajGY1vAatjnj13vzxHkz8akguoINVY2NA9hv23+/44DuDjc4VuI8Y/4zLFJGENTdWr0XpBj1bep2+WCo5iy9/wBKPwb+HzwBasa6sLvFObIuhJ0Z4usFIQtZXXWwb4evpe/xUf8AzWlgljy08cTS+APL1emluwo6dGyqGG9i6va8BZ7PjYNit8x7THDUn0F7JC6cw5J3jXeo6Wy4PetKs1kDEKPnrMnPxBnRYZFcHS4khXSZRbUge20qy2y++veiMBbGsY8f5HFfRc95pitQxaSqsTpmJW3VWBWrsKdfcatLAVROF6bITTmZpDPqzHTbwZfON0SRcixnstNtdGwLAG+At035g/hjUzgGyQPmaxSnCchmhmJi/DnEd6oycrK4JTUFGl2tEcG2G/Zax6OAz6dDRoLjjjctlo0anpZyhdhTrpVlY1eprAOwC55OIRfpY79C6/xx6sysAysGB8wQR+I2+GKKh4NmlQwuqCMUEKHIxlgpNliziQeXck7m/jZvImWePJRrIRrtzs4dSCxKlWUkMKI/bgGhTjV2xwkchT8r37YyaTYVgO4bGgOOeo+tfdjxAbsm6wEjVjpiOTtjqD2wHlb/AM/D/v5Y3AxprxtrGA9xzfGzTAbEgfMgYg5jMrq7j0/Z8/hgEX2jtWYj9TH8uzvhHkL0aPfbY7+vp5/Pf41hq9pTgzREd+kd/wD3nCdmJGoAknz7A/eCR+6vvwG4hNFQt70Bvfyq/Qd/h3wwZ5Kgyf8A+qp27bySH/PAjl/hkeZzAik8K6SbQj7I297UK+Y9MM/NWW6bQILIWBVF96DPXah+AGAtrgP/ACsH91H/AIBiRPiFwTMgZaCzX1Mffb7AxxzHEz1dOlmTSN1Wxq1NYv5AbfEeuAInHP0/zxoc2vma+Yo4E8b5g6MYMUTzvenQgO212x0mlHwB74Aow2/n1xVnP3CHzfE44FYoDFrdh3ChyCQPNvdUfE+gw6S8wSPYjgkA3pnjkFeQtVjY7kE77gEbXYwGy3C8xPmUzTaI2ERy80ZDDcsJQV2vYlRTBdgT5jAA8twXLpMcpl4YeskayM80X0iwzaQN3U6vOxS0w2GBnFeAwZx4YE+is7K7mfLRiIxBdF64wzaw2rSFJRgwvamw7R8sNHmnzSMC7xpEVJIB0NYa9JI2CrVeV3ispsq3Cc3JN1o3lZnVcug6jMpbUTKRXTqrFWxK9gAaCXmvZSFmjTrSGKXUt9NQysqO437FSEbt2Ndwdiy8q+C/ynnQscghfSao2i6fuLqNW4rywuRc9ZeKZczHk3XW7u7NNeosrrSkoQqgu7FQLJC9gKx1f2nKVkRcmxMsom/prNgxk0BD7txf4vuAv/4GnOd6Qz+b6AiWR7nbWS7uqqCKG+gnVp27Ue+BfO3BmgyqZvL5rNmNiqlZJnPvBtLA2CNxRBvvflvHX2nzyZvrw5aqi6csesvqUOWU2FUxsCzDVuN+3rD5z5ybPCPLwxCOJdB0Cixcoa3BoKNRAAAvufQAsnjc36ef9a/+rHKTibtQeVyO1szNXqe/l/liP9DkJpUc328JP874McP5MzOY95XQbC2ilIAA2vSh9KA7/LARuLcPkgZb0uki6opEJZZFurUnzBFFSAynYjEGJh3tQfM7UP4nvt+/ycszyCQsajNQMygqU6cyG9RbuYyWazR8INKBvWLMz2Qikin6CRoyo5W8oFrwkbBo1JuvstY+7cKWOZBoA0PkLPz8vu8r+/F6clZ8pw3I0uoOwjJutIZ3Ab+tvpGkV71+WK0GWh/JhVeH5lcz4FLGF2t6bxBtVhQA2wXYsO/fD/yorJwzIB1KsJ4gQw0lf+IarBo+m3xvAMkXGldtBR1LPLFvpIDRgk2Q1+JQSK++sRMtNJosIV7eEq49Se4+O2IfCEkeQSdOtOczLkagaRo3jRiLumaqFDv6UcEsxzHl+oYS56ikKyrFK+kmqBKoVB7efzwBCCTULKEbkURXZiAa9DVjzoixgdxPMZkOBAqFdPiuiQbP9YeXw9cEZnUd77eQJ/ywPzfMeWg2lmWPUDp1hluu9bb+Xb1wEdhnGo7Kew0lR3IJ2LEH8LG9Y5niUt/0j/d2/GqPzBxMyHNeWmbTDMruo10AwNAjeyAKsgffiPwbgKKrKwcdN2RT5GOw0dalIakKpfqjDAaDMSN7zMfhZ/yOOyxtXdv2414lkokhMis5XUFLLIQEGvSzALS+Ekk7eRvtjIuX0DFTPIW2Na1uvlV99rr1wHUReobt33xDk38/P86h+09u+OfG+ILw0LMA8gdumwLhaBBIIOnvYqj6484Tz1DmSyrHMGA1EFAwr11Kx23G+AUeei6yxjz0kFe/Zvx8/wCawqAHuRdCiVJ2vtZ7D5/DDn7Ss0GbLOqt2k3ZGS76dUTWr12J/ilyai3begd2UVt8du3l3/HATuAzBJLYgAxSqCbUFjGwAvbcmgKPdgAQcN3PCfXR7/8ApC//AJvhAiy+uWNAvvugq9RO477n8aHfD/z5/wAwnb+j/wDu+AtXgf8AysH91H/gGJMgxF4J/wArB/dR/wCAYkv8cBzLb40YXXyxue+OYYG68jR862v9xB+8YCJncwEQnSzkAkIotmqtgNh5gdx3/CBwCd3jaSWJoGkct0m7rSqgs7Ak6NW351eWOuXfVmpPqJF0oB1n1aXs+4gPktXYABJ8+56l5FmdmIEHTSu2z6pNd+dadHw2+eA6SkAjY7ny38id/wAK+/EVuERFixhjLMbLGNSxsUSTW+21+m2JEhJQmtLlTt6MR2J+BxAzWWzJyiokirmdEYMhAK6xp6h2WjdN2XzGw8g3gyMGpoxCloquR00A8RkArbv4G8vTGx4VDf8AQxfq1/hhOznAOKRiWccQjDCO2AhXxLGHZVsrSndvFp+150MSo+XOIvu/E3Xa/q9Pp/dLWAZc3lY0R2SJCVVmUBVFkLYF15na8QuCRtDl4onjcvEixlwYgGKqFsfW3vQ74VeZuEZ3K5WWX8oSyCOtixBa3VKNUKAN9tzeGVvaFw7qMn0yEMpIIYlao+pUDv8AHAHss+oA2R8Cw2+dMR+098cJem7NGaYqAWBF1q1ae4q9jt3/ABGBIzeTmYsmagOsj3JUJJoDsH3O1dvLE/h3CumxYOz2CO2w38q+WA6ZTJqqaNArW5rR4d5GN+nYjf4jEXiGXUZvKEAD+nHh2O8N9xv5YMSvpHb9n/bCbzvkIM5GiPnUyzRv1FcOgb3SNrdSBv5HywDU1erX/ab+PwxCmhE3hcNUc0ciEX9gI43o2NeoEem21AisYZngPh5kRlH2XqT/AO0n7sGMvzbPHDrkzWVmKtICVinT3Y1ZRtGCG3ttiNLAgGjYMD8PSbMLMrNBPFasNnDK6qp1Cq7gAEH7G49IfLHKUeUbqLNO7MD3IWPdm1AKB3BO4O4Hn3GI+Q45mX1zPkYcvXh6k0jKXsi9KmMSVQ1HVpsL222rj2j9bUgzOSEMjk6HGYkm907gAuyjuOwHf54C7vpMBfQZIzJ2K6l13XmoNgn0rEbiPBjKQUmeKgbCGRbvz8Eib9+9/wAfnXlzhX0jNdN20+CRtRO40RswN+VUD5ABcWPydznmEhZ5i06u6AyzSsNDNEXVa0s3iIYXQAoE9wcA5Rcs9FzOqzZiVkaBz1dTPGemQfrZKXSVI0g/bv4Yly80GJSWy0iJEVR2d1BU6RWoIH8iKOwOodrwn87cQefJMqsdcjRPoBJKeCXVt79UF3O2222NOF5GRcmMqrWXIKkqtUzhyUEyxudOxOl3B0+VAYA4qtEZIkkRYcxI5MOYhfSBIX1qkiMBuRIdLUDVCqssz55EA3UKAKbqLVAbepqh3JrYXuRivuB5KGLwv0iyqIkLVLoAoMRqVU2LK5YHtRBKshMbN5OCYrAropddRJRiymIgrqBu1Kqx+yFNn7RBAnzzzRlJYOkJ1dgwJEdyAf8AvA0Xuu2rz+/ADgPMTwysVgOl49BdvCK6a+IDULsxADxADWPPA/JSZjMN0MtmFjy/0gJoRUSgZFCyGlrc0NSjY6bq8Hs57NYjBKXMkksTAszyn3TArGgPDeoj+JwC1zJzI+bkCPIrLHqC9Ogo+Iqz5KPExPh+OIk0B2IAUDavP7yTW/yvv9zd7SOVYMpErwQogaZEpRRAEcli+9EgE2TuL+OErLGgD5+W4/zsdrOAM8m5YtxDLKRfjLb32VGbezXl+35Ydee9p49l/oh6fnvgT7MYBJnJJCpqOLTZIJBZ1FUAKNK2DXPYHXj/ALof43wFncE/5WD+6j/wDHeXEXg8gGVgs19VH/gGOk+ZUCywrckkgCvngOl/z+GOUAFtv9rf/wCCf5V+OAXHOJSuujLuiahvIzhavT7l/C969K9Rz5FzJOXYNL1mWZ0ZwSwJUICAxrVR2ut622rAMmnbEfMQBlKnsdtjR+7HEcSsuNNBTpBvv4QTtW1E1+3Cjzd7SVyDhJULFwXj0Lq8NkDVbrRu9he1dsA5GOvMn5k/7fsxjD/LFL5329S+IJl1A30ktv5d/Cwvv5+eLE5Z4nJPlI5ZHJaUFjVKB4mFLQFdr+d4Drz5xJ4eH5h103o0bixTsEOwO5Ae/nWK94N7arkVJ0jjWiC+iTalNbKzk2QB288OPtRkrhGZ9QiC73/pY8fOvEcvokZfSv2gHAXxn+fclmozC00UqyUGVGljagQ32oxsCvcGz27XhcfkbhuZYyJM5aQlyEzWVO7GztZYUT2o4p9lJwX5f5YlzjmOIgMAT4tRBqroqpurH4jANcvIWSZQ0WYzLEgMFEMbGiNiNbwnzG9VuMBOI8Iiy6NJDnCxWqVemDuTW8U8gFd/uww8MyWbyudzMuVdqdJWJjidiQ1tFp8B+2Y7agFNhiMDOH8myOksITMdU9Ispy7LTrrLJrsqtqbR22ajsuxIKEuekkB1yOwH5zE+fxONc3mDIxkatTEk0ABfyAAGH/jvs8ighMgPTiZ1RJZ5qNkqGUxpESCpD2SdgpseHxSk5Ry0coPUh3PQ6YV5kWQC2OrUraVUoxbTpcax2skK5y2pH1AG1O1i9zsB+/DlksxMkMiuqV1ZSzyUBqaAI6CMkMWQldvvogY3bOouYmzuXPUhSMx1mfHLGWAQ0DYJ1NsdwAxG1AYI8f5/ihUQ5FEiPhZpEXSaUhk0lKLWgAOqve33JIB3Tm5ZpPq4eqtGWMuAPdVyXBN6helbXdeoLHiwltw5JwIOITSXEG6XnKCwRwgALKQyqQqtq3WQBvdxC5p47NK6RwLHtItxxElGaVE0aQVVgj6QdPkWpuwwEmgnzGtUGpgv0rVZXaQxh9NgX9aQQew8XqTgDPD8vDH9HYNAGMpiKkH66JmlWVmY7sCAq6duxqi+5zlricS5YxS0iyyNCpjcqLCkoA7DVTu0qs/iClaoAjAfM8hznNAdWykqgDUTbKUWRwdyLpWHega+yL4Z/knNZmFJBBKzhChLuoCv1iWoMxdrYyXsBqJoADAd5+dHK0IUhYSODFGoa1FdQBh421b6g1qTFGe147cD5ujkgfqCBZtBCDonSxjVHiUsWCJ4rGkAA6RvsNTuOVYJEijCdL6Ncf1egFg0ZQ2wF0dTX56rO13hdz/stLTqIiscGn3WBdgwjO92Bd7gj132G4Bc9w3NiIl1SKJVImeJB4AlaQpdqkvpoopq90XRGC2Q9mpbNyF8woV0bQuvXKYidAOxA2QqA1sASNj2ELJcu5ySOSGfqS64/q+ozqU1bDVqidgL0kqjVadyNwZ5Q5fzcU4SdmlUQANUi6Qr+FFYsut9Kq1JXh8iAaYFPhWcOT4quURUoZqOJpGssQJkJHelBdQxNX4QLrbD1zXxCWswscMwHTEkjhgFX6ll0MFf6yyoB0+6ATZFgp/MvDcrFmGWViNeabdUBIUBS9yDxe8wob6VskXWBnNPGTDLIMrmJkWTwsoj+jhhTKToWgbG1sAxskgG8AY5r5hefKokqTK4cuepqNg6umSQ2hW0sQV02SpO3mpoaAsgA735eny/fiRn+acxmV6TzTOgYsVkbUPLTsRYIJYWSb1Dt5wS16RZs0LsH4b9u3x+V4CzvZzxOHK5eWfMy6DmJdKswZgemASSwB31SNdmyRiVzjxeCWWN45Y3XpDcMp31v/O+FjifHIUdYMrNNkUCKY2RmTq2W8UtMCCQFPi3Fsb3AwC4xHmSy9YwTPoA6jSpIzbn3m1E35Ud6AwGkmbJA3ulGxr0AxzkQ2O35vYef+/bFscbymTlyWTjJaErDFmD04SbR4yjFig8Kg+Jmvba/eGELjXBjHolVB0nICsJOre9KWq2XVRpTvsRuRZAYkBBXvvW5Cgk35bd+/y9cXJ7OJ1EbwojoqSSHS5tkDOAisbNmg5uzdHFWtwKRhrh+tC6Sw0Mp1FyoVQ4HUJINBd/CwI23cOTsnmsvlJDllj68+ZoLMCgUR6tYIO+qy3hsNQc91wFiK28nb3z5/1VxUHtsjZ81lVQFm6Lml3OzsT86AJ+44f3GZjaeWeSIwdFSQtg9TT4ioJpQ1UASSSVAIrCrnJYM5mWkzBdIIVilW2CeAkjUG0k/WEjwKd+kLYdlCqRweQ6dlXWLBaSNRW1E6mGkbj3iLseWL25azn0TIZSPMAo7N0QLUgsZJStEEhgQNiCQbFd8KAzfDo8vojycEmahDCUaNassdiRtVm9aAsCLKk2aoHHP/xflo5ooUX6k9QiTQoCCe9hGprVGCYtVjYHwkAWD1zVm483l0y0ckYGaViJWOpUELI7ErVONitEgXse+K44ryK0MYnnkiULJKj1GIwKUshJKgOrOvhRVJIZVvchIfEeZmm0rukmVh6SIwKhlQBZAfGfGyrbDsdGgA3uH5t41JmszLPpQBlUkJpagVWhq3LeSkj0ogdsA8rlcknTi6EecizDKiyuEy5hEhB20qW0lg9HbS8cke1EN05d43B0uqDFpjzBjgRZOg4jcoWFWpewOr46ttgaBwg5zicktFETxoFfQjHUxKlq1d21KHpPNsEJ+Us11oYjEEbNaZWXTQGqXpiiSTt1VJG1au214Bq4xx5AUMssZlVFmhKyspRmdHamIbT1EpwG6mnqaSaFBdzHPmYfLOkbmJioSVWqQGMxhCUJBZF7krvRfwmvCNk5PGaykeYadur9JGUYuF0Itmjd6vCKPfsa2AwEymQfxS5c9QrHpqMat3TSdS2x06CxYkAWCDV1gMn5mbMTFp3PTePQ6qNW+lV1Bdhq1gSX32As1gdk+Kupo0x1RurN5MhFX6qF1LXnqHoMOz8i5rOSyGLJDLRskSIZhorQIwW2BFkpvW5Dk+Lc4ZOH+xNNatPPrACgqqUDSFO93+ab8yDt54CseFwrMx6rRZeNR03FhDeh9JCnztFVj38QJ3YnBTNcribNMcrFJmoihA6YIRZCjAANeyIacDfZdJOLA5l5diyCwpkskZnnl8d2+ym11F0dFW2osaO13sxxYGXyaeFwqhtAWwbobeEE76dhXbsNhtgKh5a5BzT53qSAZQwqpFgSOaZumRZKWqqoJ/qiwSxJeuEez7L5cXqeRtCx6mOnwKbC0mna6O97qu+2GpkonyOBnF+Y4Mvl2neRTGr6GKkNTatJXY9we42qjgM4giQpJLoBIBc9rdtiACx95ioA9SR5nHXLPrQMBQZQa2seoNeYNgjyIPpgD7RRO2VQ5aMyus0MhVasqjFtvXxBO1+vYYg8hdXKZCU5mOQOJJJRHpZjTEUoNHUS2+1+9ZwDXFw0AuQDbkE1dXv/AJknC1zjwzMDLZhYmJWVo0QaABAh2ldiql3BO91a6rGwwg+2XNK8+Vnic6ZMuCBdGtbkGu4JB3+WFbg0efMsfQbMFmAdem7WF1EX323U0DQNYC3OYs1DDHlY5JEKO2mV5Gah0oiVb+kDCpApoNqNabN4B8we0GsvF0S5clZC0YkjV2jYq4WyG06qOnfUri9BUgpn/hLiMsrCWOckEMeskzAgsAD4Va9iTt5A1gnlIZ8lmBNn4XYMSkbLpYAnbwRgqKoHw7AAr4e2Amc88RSZykLrr1RZvsNB+oAYhy5VjYGxHlQJ3GFo5eUzTRDqOWVmkAHUJokl3BbZr3BHbUN995nGsrCokDO5K2WZ4YoWdpAG2RvrGosCDsFHYeK8AMrmFAT3420kFw5Aa2bfttsa8x4O25oCcadWGeaOGNI0K3T+NSziiQTbCyUBAGzb3pOC3DMjkzkHnknC5tHJRTIt2pUoNBvUGPdq23/NNqrZuZ6Vi5WFNNHssZe+3kNbA+e5HoMcmcbmtq7bfuwBDmlz9JKm7jCpuNNFQLFfAki/Or2wMfPvsNZIAoXRoegu9vhj2Ttfmd7798RnlPn+7AfQfJuSirLTdd2LJoMRaq0RALqAPjA0sFFVTqNzufUnyWWEodkcxyh4lkFtGCutI0UgvGA1jsNrPwwuZLKZaQjqSP0o8v1FCOT02VEtiLPc7b+ekdjWNeZMzlszE0kVIyyreuuoysAqkdiQtUdQJFDfsMAdn5pjzYQ6QI4WDAC7DE0hLeGlYkxnbYujHwlqhcD5ifVIsstqv0h06hp3DxiSJiLHi0ll2oDUQD5YT4870iRHuWGmgLJ1Cio32JDd1BP47MmW5YSTNiAI/VEbrmmMqsRqEal4wy2DbMN9wDYFjYE7mLmKbNOTJKWQkUAaXt+aoAJ3IurskdhjlHx2WLLGJSfGKFFgwFq9qR9k24q9+pJffchmeR51nly4QyulgSKxH2RIKU7t4WBKCyD2J858vAcnGuby8jqZIGEccgBBLGF5GIstY6qdPsSA3ld4BHykbxjrKr6VIGtWAALAlQTR3NHw+YvBrLcKzFxq6PpzEJk8JBfoqS/hDUFI6RZRYsDarvDLlcwg4PGgi8XVd5rQWofWgdQ3mFKV6AA2KvE15BNLlI8vmJZ5Cpy7tMg16XE6EbnVY1OCt+ERgluxwClwTh0swkmOtpmkVAyBS5YlzJuWVQT2Um9T0BvWNeUuHB3gD5fXEXZ5CrHW6EUqNpO0fUjokr9q/MYdOV+XOGFpVWRjaMSTIECgOyFdNkgii4JJOkqfUYdeXlycehcsiAUQCNIdhZ1UK1UAS29ee2+AraHmuCPpxMpCJ045CGA6ey2AzL4jqTUQAKK9/NSmU5okz0vUljhURq+ljOYylPHJGCQGRrdF1ALY0kmhpGMyU0KZt4cxlngmeb6QHMgBldpyqjUQA0XjU6RYFSXZwJ5m5YhbKrNlEMQnyr5toveoB4CyqVFhQoYhT4fD5VsErif0IMIsvIT3cL9EabxkMxdSVBYDz1dTSCaBrC/BlJZQyOQs6s6NEV0OFYwiF0pQhIkC2yUdPqDsL4Bl80uciOqXLySN4ZGEiGvPfYkAdwL2GLaPs6yc5LLLmAwQVKstEVQFAghQKFDy0j0BwEOszw85TpzyZ5MwY7QyksGSMuxjLMAUkojxAUFrc0Rpn5eJZjK5vNCWTLII1YQ0UZNADSFX8Njp7gghZCd6rdZ47FLlJEyzuyuirCJROAvTUFxcSRiQAh7Gpu7HvTHDXypxfKcQEeTeFpURCytmFJZu/iVibF026kVRHlgJfD4S0iSPm5Xhmhy7Rj6Q6UdaLKaDrsQ2oizpN15A9eG8fhykTdbOl1KCapRLIQjaAAGNgkll+rWyL38ziLzPy9kYMhLEFZhl3gYx6tbIrzigNR903JS33Yk3eCHN3IseYRmUJ19QkNogS9lLMALJVCSAzaSQLBGAn5DmzKPlXlgdejCpHulQuldh2ryHY+Ywk+zrjZzoaHNBC8crTGPQq65L3kffx6Sw8JFAhCO2zfHy9lDlpMmA0URckoJCGcWPGbNlJAO/Y9x5HC3zl7PE+jj6GjGQeCFAwVYwxYykvsSpU19YxAo7+KsAJ4lzGJc7nphn50y0KRCPoOSC7BVpVJCvTBmNe8FYgj3sNnAYHzWWEuU4nOwO2t44pBY7hkaMMPlrGxvzxX3L2cXIKjxs9zgBAwAFj+k8YYLJV0G2ABIoEnDLwzmvKzR9WZoY3WSgwGlwdqsVdHcHVsQvywBOSJMsrflEHMOdUhlMJeIKKGwClY6sWNIPi7t3xpncrkogZ8sGCUI3bITDUjswC/VKdBLbLdHyBU3eJ2b4jHnoYGiZJEE66lsA2NdVdqwajHoZSGEoO1bgZsvOuZOQECx5RHj6UmX1xOFcsFfqFiWZQzX3th6XgFfhHEZ8r12PUJfRKzTblY9RUtI662VgzL4dNsCCK2Bm8f5vyWYTKv13XMwlW6iwsdJ2uwSuqqB7/ZNd6JvLcv5vJRtp6EsXVuZ5IVaR0Z2BdjvskZttV1qerANKj5zJLPJAmUjMjpDoaRjoaTSC6kKVEYbVsVYAMi2KPhCZw3P5IxpNmGnaX6zozmISGONGpWkWyre9pqm07VpNHG3E+T45lTMZbNI8CKZZzMZQWOpnJYKhAIVqCgAjyFm8WJlOC5NIAWSJUkYTsRtGHpSSoNaV2vT5WbHfCvnOI8KV3ykShmzMqh0XqKgavCWoqdGrcopo35A3gKq4lkZRM93J9a6LJVmRg29Hcu24PcncY1yOQDANMWiiJNOI2fURVqtbFvmQPXFot7Op5E0dVAuXcjLRLYQA7lpSEJMm62aINEGg2AcPB83mGP0uRTAEZtUYe0MblWRI10AS23iDqTpYHc0MALn4RBmFSHJQzSSbssjyRKW7ag6dwq1QaxvqAu8KmfnDuWCKgP2UDBR8rJPx74eOD8p5lTJ9GchtejWyIGplfWxGp3RPCu2kM2sfLCZxeFkmdXQK6mmAFCxt2+Pf78BbXJXKkuYLaxpiaNInDGmYNR8HhNMrRg7+lYXZuGKZZlVnAiEukkdwlgWdt7Kdh5+WH/l7lTOtDFJ9JMaUj9NrkDAU6uqkjSbo1tfc+jbcO4fk0WWSTMF9KnUtBTo+pv6tTupMYFUQQR2q8Au8SkSHpyxRs3SOYdSVpQRmtSMPMgBADt6DbDLy3mZ/okelo+rKzhZJTeptLMGNUzWVCHuRt5bBTnzMeZzzPEJfEWK6nQgWh3p18yCSNYA8iTjpHw4ZQQNmo1ly/UMiTIZNLarHTAsCvDrtlFhfPfAMbceOVSsxJ9eC7gi9EjI7oUFKKughsCtj8cMB5Wys0hzRiUtNGA3mCGVaJ294KKDCjucVxzVnGzqrJGraDPJ0nZvdUxQsUK9h4rIG52YC98Wryw5bJZcsKYwx3t/VFbfLf78AK52hEfDM50wFuF78r8AQ3XnoGkX6DFL8t8xTR5rqM/jkjaFnk0qy2NjrIJWiAS27FQQLJGLX9o/FnYDh8cZLZuNwJNwAVIJUbUxIBBNgLqF13xX/ABDJqJs9O4pYmkhKOpFmaaTQUYXpKxknsD4TvvgNeG8MfJcWWPOQLMHvXX9EwYAnT1AqGjWxoDw77byOH8SzGTz1mGLSLEhJVenEzkmgjldSoje6CDRoN3JPLchx53Kwr1kQfSJLfxkOqLpCxqdJ7KzjVVanI2aiX/8AL1I6ysOZjvRal4keRI+ozlj2ElzBVGwoX2IsgC9pPMMcuXjBiJ8aukoNMngVtSD7QNOpFiio3J7TOS+YYTDD1iI4YcpJCzvtYYwCtie7CQDsaAOxNYE+1bhXQaKJW1K+uQhjtGzJpOm6CqenqALE2p3O5wx+z3kmIZFJsxBMk41nwtIj1rJXSFKvuK22uu2AF8pxZjNqrycTKCLRpKJGqhgEUi7HUbpqynUpA1k73Rgc1+zbNrrnE0mcUyanUX1DHvZ0k07Vt4e3kKJ0y8qcs+ckjzPDIcvEFtUeHRKRsFJK0LNE+HtY3PcnZ+EwLlJHyOblyIjsn6x2iBABoq+ogGx7m+42btgEHh/JnE2eSeOF4xGXCdWkYA2CEVq7Kd2GwAOmzQwe5E9nsUuWE65qQZrQdDJWiLUthSatmpvFobw6yNiN4WW58kCzxZp5SjsFYxsEZRuCU23DdyqlboCxdFa4dJJKZY8tLSRqWXqMIdag0SbJjQ73Rcelk9wc88nFPoHEOvDGXYIZZmdLaONSPCq+82w8RA7naztaccokiQlCUkQX2qnQeV3RBrbFQ532rasusaxppCqjK66uooUK4a9gH3FUSBvdnaw89nspHlBUxgSSESpokKvoCJpK9+y6FJqvXsTgFnPceU5nKZXJa52id1nLKUbStBUZ2WyFFix20qfPDvl3krQ8ITarSTqKPS7RGF/2e/fuCalynGn6xXLS+EK2YmecPrEhIGmUxpbUSEUKKtvUimzk7nfqydCR52mcmhIiIAACbCKLQUCd2fsNycAmcU4rkfyhO0mqeKUfVoEZTDIAq9mCsq2CNKi6AFbAFfkykebzbxQfVkswQtbPKzOTqcsbuj8PdG1k4uvnTlCPO5dwIkbMafqnagwOrVWurAO49PEe1k4rbl7k3OjPQGeOaM2yGfVrohZAp9VoBFAJugCKsUBXmj2hGATZBMuVCxLFC4sEmlFqlChvqWj3UHxXsBj4iFlL5qLNSzJJqkkkLKqbjwyRaQdgdOouooihSgYsPi02VE4OdyKl3LmNxGJrSMLbPsNIFgAUe3ytJ59zT5iVp8tOsmTbSJXjNBK2CzJsW8whZSWXYXpOAa+W/ajlppVy5GhmFIy30yfzRsGB9NqPwsYie0HgOTGXGfjy8blHVnCkxiRGOk3p/rMpDAX33OBMsnCo4onhlHWhpSUjlh6pFAl9IVgLAa1axvsb04cONLlsxEsmazPTj0gdMOoSydYLAqxZhQodtjtucBUPFs/HGobLwvHBKbMUoEialAqi1sSNTbmj4trG+BuTymYzk1woZJBp1aQARZC3XoDVt5edYs/J8kRNE44dmEnXUpkjzKBlYi6qVUSWI9903+IrCLxblHiOQIlKGNVbaWJwQpN/aDWint4qHYYAnzhwj8n5bKRoJEzJLtJKHqyKVgtGyASNNUK33LbNvD0ynSTh00sk86u00kZR0ZiF6hSRiDY2A7g0qg1prCZx3nHOTGAR5iRXjVUIVtLNLZt1C+I6vCL867VjXk7h00uZ6kLwM1NJO810gN6w67agSbtdj5lRqADvzJzxHLCIMtllhj1WD7rAbGlK0F1EnsTttQ80jMDfYHtvvfmfhh349wDIpb5TMdciy+pgFXtRFRaHVjsUFjysYUTknkJZImIv7IJA+Auzt8TgPp7h/G2+gqywtqSFe7KqkhQAA2rv93faxtivp+SZXWWJZNUsXTkVaoyI4YbEkadxXi2BDDBVc3J9Bh1MrxKqAo2k0fCFYL4SxBcE21UUNXemBJk5pICgzC9ONBIFUg9QvIVCntpp/I2AW2sGwAeUwjKpHLl1R71RyCMguBq1BmBGu2od9q+G5LjPJ4EeX6QfMSlv6MsWjpuqVI3BULoo+OqWzthy4ZyHEIo1zH1jIWIAZqBYqe4ptit+Q8R798cc9ncrkG6bNpHTDC9TFVWUErtZawXIHohG94Bbh5InlMeTzEnuaptStqXTsimmS5G1kijo0qDuNQxB5m5olyrfQIW6SxAK0u/UbvuCQoUEUQIxW+zUMF5+W3lnzErvJIyyL0AXMWtyusIdNMhVNI+xVb9mo9Pk2z2XmSaGTLyqNIAf3gVtfrK0yLquxex3NE3gA/KHMkcjpDTkqrEPI2ttgL37YEe0jk9QPpkW4TT1YjshUVuNOlu/vC+xJBWtwXKkZyqy5vMiTQj/AEYKgGvXaatRIKqq3RJO7EKN98FebOZWI+jQOx6gpnYgkLqF7hFA7Op22C3Zu8Br7PUXN9GHVNE2WE0gZGBUF3rSFkDitMlHazQsnviyIuCOmZicTSMnTKyBtHiKtqjNqi0LeQkLQOlL87rv2QjVmcwQpUCJEAPcW37yVJPxO3wsjinH0y0HXkDmMAElAGI1EadrHcsN+w8/gHnGOW48w6SGlkT3X0BiNj2s7dzv/WPnRC5w/jzQ5qaLNlkjy0bSNKykJItgKy97uz4RZtSBZBAa8jxFp8uJokoyLqRZPB3vTqrVXkTV+vwxUnEA+e4hE8UcEk2qpIn+q0smsnqxlnd9AoFiAvgrTvuFqcd4Zl81lik+kwsmrUSvh2sOpNhSBvf47E4rziXLT5PgmeWUgM8y6BqPuLKgXTZvxUzhasKQPLZ041FmH4hBEXKZWWN7MbFZC6AsVLfYUgiiu/hYWMJXOPtHhaRoCjGJFmsUFbqI2mOr3QAgnceYBFA2CZw3KyqsMqxSuG98gQy/VhgGARo2CGyW6kh0+IfG2FpMjnhJl8m+Zyv0hTNIuiMQK0e4LhVLafB9hqB+O2BenVKMhlnNTIEeQqyMXJWRVcH/ANOMrpFD3Xc7k7nuBcGykXEHGWDFsrYAZ1JmlVWD6VNEaH0kEGr+z9pQFZzIZT6QYuH1JMYl8BT6SjlRpZLA8GpfG7AtTaQNABwM5X5nzPD5QHyxkcqCwdCsgjIQIA5UlUCjwgDTv5jbBznbjZOYhlyL5hGoQyOW6MZICuq3YUsA7FgfDuCL7mTwvnKLIRLkQozU7SdORxqKMrsQLLANIQrBdAGnvR3JIKXA8nLns7PIkojzDSiRaagHMupmKn3lRQ+wB3ZQBuLtTlgKs4ieX6TMiFy/SSHoIQq6QF38bb/Eb+W65yHyQ2Q4j9fEX1BxlpkdWjoKSxYXqDMnu36nY9xr7TubcymqOBHgRJNDThgCxADBQw3UHwsBfiCr/ZAPnM3M8WSVCw1SOSI0sLqIC6rdvAoAIJLEbdrOEnk7iHEMxnTLmSqRKSHRWVAfBqjIVb6g8aEOSbWtyO47naSd+F5HMTzgM6qtab7hXEg7lZaXdkolSBtvYvjfDMwseXuWFWSDwIhbxxKzMH6hJVvAwfcr4XAG4IAXdmstHKhSRVkU91O49fn6dvTA7OxwZeBwUV2a3KtpDTSRp1QDtWqkBAqgAABVLhP5K5ozCDK5eaELE6GOKYq5MjhvCABagCwSXCmgTt2LVzFyuuZjzCkhTIE0NWnSyDwEkXYDXvXZiK88BQHM/H0zWaeaOLoq/iKagwLeZsKvve8bvcsb3oQfpzkAm2G4G5+Z+/F1Tcg8NyWUaKZohI6MBNMwRy+ki081AvsoO3fUe9RNCU1xKq2Bq1gWSPIKdJYA7Hsp9awF0+zfJPHkgFETWSxKyo4s1QtCwFAAb798Hc3xRIkY5orFHVFpK0G9it7gk/m+YvY0cUnyjwvNrLEYZOlqUTa21qFVWZmHh99CFsj3Tf34vU6nYKxdNPjJW1sgjbYFWU2bU79iN9wCFkuXcg2YiOTzf1kjSNEUuXSBG5KjcKmi1ZNQ1DSO/cSeUIeHZXKzaWjbRrinkZt5dNA0GIGli1KB61bVqJTg/ApIM/O6ZeD6NMobr6vrASASqjelZ7YrQHisHsuA3HZocpxWCJSsS5kAzs1GNktwUZW8I1signtQHq1hV54mYpJ0hNKXKx9m0qrkrV3vX2hvdEG8ccvzHmI1CIyhV7AqvmSfS/Pzw0e0rklcnKssCFYH2I7hHs2u+4BG4u99QB2AwEh5Idoo5WkVRKutRRJ062UX5C9JNb7EfIBcM2VV8jl43LC452Uqf0aqwG47al3F+u4x15e4SGyEjIQcybK+ICihJjBGwA1WbYfa+AotDyt/wEaxaGkMPgMgsgyRqr0xvSCPQE7fdiDBl1+iSZeHNSGWOOS40UKxbxbUV16dRrY7itxeAmZ/Is2RMaTXIAXLWCGZCGb46NQ07dtruip5ycL/AOLy30giUwwyOZHQhVfVCELHZNVrJW4PhBqwDhej51ChGEBX6hE6VgR7MxUofeAKn49x6WZHEePmSDNq3uvlodAbftIVajtqsuGBoeW224BMtxWV82lZgleu0lKjtZZzq0IFYMSt0T5E9sWvDJtoLW4RdVir9Tttub2B2sYqXlfLOsqzAlIw1PJqC7eg3BP4b0fK8WTw/OrOwDNq0M5Wuz6dIs1Y2LD033rbADzy8UgzcLMNE8cz3t4SwfX8SAChvtt5bYqeXg2YlQGGGSUktqMaF9KmRiAa3Gogny2HmCRi7OYeFrNCQ6htDB127FT+4iwfUXgN7PclpEpA28AOxG/iY9+27Gx5EHyIABb9mWQny8kvWys8fUMdFoXrwrIGBNUPeBF9/uxYeWyweEJJHStHpZGrsVoqfu2wR0i8asN9x3wHOOAKNKgKAKUAAAelAbfcMROGcP0NIb2JUL8AEUEn1LMCSfOlu6wO515q+gwpIFDl5AgBNCqZjZA22Brv2+GIfAOdHnmjjMUasxbWgmJeMKt2yGMGifB3BBoHvgGYEsQWjqiaJYEjutj5i/O6O9bjHz97QOHv+Us3IEOhZqLgWtlQ4BPYMe+k+QN9sXHwXiLfSpo5cz1SjFdOjpqnnSkCpGGys1iqoC9RIX2p8I15Z5ECkI6SOu+9gxahWxJDCyf0a98BUvA85KqziKNmMkTJYA8GrYvf2SEMi3Y9+vhjoOLCHNOzKSrOkpCnSVkoOSGqwVZnXatiR5484bxVowAG0kDwkACtwd9t9/M3t8NsScplYppwXUyagNRaXpqKAGosEYnbyA29WN4Bl4tzRl24dCuYy/UkdjMFWNlRA0kvjB91mCH3TatqF3uMRuLcwxHNpPksuj5maJlVnchldQy2qg6TKVKqBtuldzuzPLxCIg8OaOXLhFTpMwpNChRTOyk2NyFO1bje8ReX+S8xNxD6dnYYUHicRBlfx6UCkqLXai1k3YBrzwA7krmZ/pzNxCR43jgfUJtSxoQ0SlhqbSC9UaCr2UD1tCJI5ELAIyyqCTQIda8N+TKV7XtWIPNHK8WehaGUVYpZFHiTcNt6gkC17GvI0RX2b9ryrD0snAyhFVUeZwx0qFAtR3NeZby9dgBj208L6uSheyFilGo0SArKVs1vWrQu35+EuTnJJcvAXdkfLsiCJAjiRCsgLMpIth2bSRtIpra8SJfaO2ZyedgzhW3i+pKqFGoEeE16mmsn7DD0whZAKZUB91mo/C7HywDdw/jXEIYEleJmyw3y7lAwjbcBhVlWKki379x64deX+bkzPDnjzk/jm68an7RGmPSBpWma5KG3iOwvzqWLjM0IKQyFVB0ggaSQDfcb7kAkX+zDV7POK5JZLzxAaP6yJ3LFdQbV2XzB3AOx9DQwDdkvY7GIUXMSBpgb1InhuwaN7utDSSav1/OM5P2YZIIBJGZWr3mdu1dvCVGkfEX598HJsyZsr1ER1LxCRVOzAlQ4BomjdDE6AsS1hdIPhq72JsEdvIUQe3pW4Qn4NF1o5dNMo0DfbTpcAV2rxViHx7lz6RG6RyGMdJlUKzqoevq20owGkCwV7URsawP5i5mfJZ6IzsPoc6kKdFmORVPetwGsG99idhRJY8nnhImoXRVW+Vi+42PzHz88ALk4a0McBfMEvEra5WKrYItrWwpQb7MCQvne+ET2y8ssWizQY6RpgkBqlFsVYVQqywI9dNd9rDz2b05iFZCiRkHSWkC63Ph0qlEsQCD3AOrzIAxtnoIc1G8TqJY2tHG/cGjR/OU+Y7EeowFZe0Lm8CE8PiWSgI1aWQhjIgVWUjubYhSW+BHxxmmsrkQf+lU/jJIR+w4SeNZbRmJIw3UEbGINXvBTQPwvc4KZrmtliyyaB9XCE94m6kkN9ttj2wF45ngMk+QhWNmDmOI+KRq2VT5dt6NgeWJk3LyhWJMkhb7MkzhfPbbsN+xB2rBbgw/4WD+6j/wDHWVh29e2AqTiOTX6WI+kqUyqUTqtfi09m3O1e6K2HfG0HBJZIpYBHckJUC46NMdQGpyCgoFt796tsN3MnDIusk7MwkDR0LOilfz2Nbaj33NYifTnTNM8cUsiPGqlvEDak0aC+hA3A9b2OARZcg0TOsiV02AYWPXttfftYPbFjcslbHSUBXUMygg6T232+/y+/CbzOjnMP4WQyAWGBF1YDEHeqA8gdjXlhx5MyceWyxs0WYs7EEb0BV15AdvKz8TgGJ47BHrY/EYi5DLCFNKLQtmstZtiSbJ77nzOPV4xAWCCaMsS1KGDHYWe3ahvvjxpGKnQS25o0PXsNqPp5H42Ng58VyLzxlUmaJvVDXzuiC3ysDAPl7luWHNtJJLI6hWCkigdRHbxncAeg7+ePeIcNKqzmSfUAQhad9N13K2oFE+teYod5nJ2SzCRucw4bU1puWaq+0WJO57Czt88AC5s5ky/0pMvKiMqAGUtGJLuiEAI2A2YnvZAFeK+HPHFBluHp9FYREsFtSdRUrIzAMbY29MSTZJs2Tusc7ZQjiU4BJGpG33HijQkb+hJ/HBjiHL5z8OXTrrG13T9qIAcrW5cUp0WAQTuKvAJsPHJAFbUSQQe5vucPfJnMXWymdEw6ghGvQ57oUYkEse1p38r23xWojHaz37n08jtfkbxNmzkkEcsaFQuZQLJYs0NtN9gLN7C96vALgSqJ++/5vHV5CCa2B8hdfvx0WM2KFkkbHez/nviZxnomRegpCiOMMG2PUC1JYs92BO224+WA94HxqTLSBgbHn3P+Y/74cuC5rOZzOgx5lzDrUyIJ2UourcFSQSu3YE7GqwgIxG4/wAsMPLPOs2T8CaemWsq118/h6bYC9GOnxV23/2x8u8UdGnmMR+raWQoarwlrXY0V2Pb/bH0xlZ+vEjqwAbS6spBBAYMPLdTQv4E9vL5pl4Y0buknheN2Rh8VNEA/PzwEjl3hAzOYWFnVNaSUzbKPAxXex50MCoUIZTYs1tfbf8Aj+7DZ7O6/KWVBVWBYqQ4DD3HI2P7PljTiGUWPLutEGLiJjP9gRsE/wADfs9MAJzXLcqSzxVb5YO8m491Cocj1osO25G+I/DckJszDF+lkSM1uaZwDX3f5/HFlwZZfy1xVpP6MQTFx/VIiLffV4S/Z9li/E8mD5SBv/gC9/8A84D6KCizQ7/hjAu2OiR/z/PzxsI9q/n+d8Ao+0vgX0rI6R7yyxOCO4BcIx/+Lkn+zhiz86Qo7HZEB7AmgOwofh+GJcuWDggiwe4xo3rgKJ5n4g+X4ir2HCGGYJrJQOURnpSaXU1mwAdwfTBTNe0meSKaSD6qgdKkiSvd3BZQQdN+oB39AF3n7NdTiGYIOwcIP/YoQ/tUnHLgUepHQ7WQPxsHvgBOa6fUPSvp0CpbuLUGifMgkj46cQMwwvcnt64IGPdbNHQFKmrBBN2AQR6UwBA72BZh8Thplr83fy+0w/dWA+pRL/wUKsp0mKPfYj3Ae3fy9MLpl0Sa9maMg7kbfD4bH0rxYYWB+hZetvBHf6vAFMuVIsjxE6b27Gv277H0+NYDbi3GpJdPTaSJtO6BZCbvfdEJ27fcMBJndxbzix+e0v8A9lA8jXy+GzlJzFCgALFjW9DzA371vjxeZY293Ue9V/v8cAmRZXWpQzRkeSrIpN7/AAPqdgPPtglleXoJok68hVgNNdVE2DHsGBIokjah8LGDHGtWYj0xgmTa/Eo0+pO9+Z7eeO/L+RKxN1FXUzWdlIbYb0CR8Pu+WAg8u8qZaCbqRxzFltVZ3RkoiiRR329RdHsMM8joQVYij4Tv67V8/hgDxvlxZIz0+nG1d+im+9jfYjfz+N1jpwHhEAjVioMindtRuwfgf2fDAdODck5eBRszsCDqZjdg2KANL2F0N/Oxtg4RiPmeJJEpZ2CqKBY9t9h2/DEMczQMaSTX/YViB82rSPvIwCj7T+BbJmkUalOiT4j7BPxBtb70y+mFvgAkmVo42PXAZowaAN5eWKgfzt0Nmu59N2Dn/mQOnQQKVtWYk7ggnw1W3kSbOx+OBfs/VVzitqA8DLVWT4Se/luP998AlwcLdkk0rvEhkk3rSqsA3c71Y2H3YmMkUi3Irj00kDyF7kEUT8ux3wy5KWIZvP0ymFosxpYEaTr8SgHtubA37jC6kkHTBliMnfdJljO47EGNgdwd7B3/AACLFBGD4WkQ+R8Ng7bggAg3Ysb1fqcRs/kvCDqsBaG1VR++/mcTUysc8mjLRzhj2S1koAbksWTa97NAXXpjtLwFoJFScFTIHFM0a+LT4bqR68RX3qH7aBd6Wwr0+H898aGP8B8cEukErYEX2sGxQPceu/yx7PFE0zCJlWPuuo1Ww8NsRZs1v33388BdPKT6sllz/UF/OyD8t72xX3tJ5RkObM0S6lmFkC71hQG8qAIUNZPctgrkfaXBHk0WNlaZRRjcuKHi7MEIattrG1C8LvG+ZcxmQNTxud9MUUsW1+ZAkLDY0dXywAThMDZTNZWRlk1xSAzRUCVUPqtaP5jMaPYr3Oqh7xriqTLnNKuTNm1nQhLUKBKKa2sMRIDpAO4Pa9vdecWz0ZqNbhWbbevEAb/HEPNcQcDS6uB3IYFfMHsR5/5YCfmuaA+c4jLoYDNQvCoJAK6umASNxYC9r7mr746+yiNfynGSygKkmm9rYoVAG/chiQP6u2AuV4+qABTQAqhQ/n/fGma4rHJ76mz5133+HfAfTKofQ/hiFwrjceYEhiJ+rkaJ77h17g7keh7+Y7dsfPacSXT4dShRZ3cfCzvtZIH4euMg4wYjcM0kQ8xG7pZ+NEWcB9IlvTEaWUKLJoDc/ADufwGPniPjUje/mZzv26z7ntffv23/AG4KRcUkZek2bzIj7BRKW7jcG+47ivjgFzO53qSySb/WOzj4amLV+2sSY20RMw8yaP8AZKH4dwT39DiavAIWG0rjfuQDt67Efh+3B7l7leILqlzFqSx6ZUgEbKSSHDbjyuu12dgDWeNThAxyKC6tnmjXV6kg0d++5vFZc6kT5nqOIkOkDTG9ihYG6ggn7/w7Yf8APZTLotqmWJ/syJXffaRv2DCJzNmSsqiob0C9Idh3b87ft5YCyj7QcimXiVXQMERTTb+5v+2sQ39oOTuMh12snxXvd7WfD5jar3898eYzAZJz7lvs5qT72RvX85D/ACMcE9oUIO2YHwuKAj9iA/7YzGYCQ3tTTTQljJva4vKu1Bh+P7Mc/wDzZ33aEj5OD/iYY9xmA04j7VkMThSC1bDArlr2lJFEQTW91Xy+H87YzGYCPzJ7TllTToJo+Fj2Gx3FNZ+RFbfiKyntDKquoAhewNn57bb+d98ZjMBF5g5yOYkQqKtQu+wuyd/xx5wLnUxzBqojzv5bf9x8cZjMBt/4vWPO60ROm1Bl20jw6Tt2vbV8zjjwLnWSAyqF1hiDV3dWL71598ZjMB0XnDOarVnVT9nqRxj9i/8Af44iTzM2kCNFo2zdYam+ZuvQ3Q7dhjzGYCLxubSdSeFWIpdeujRs/uxB+lsQgHdgbP8A7jX4CseYzAOOVzuXifXHCgcdjquviLYgH4jfG+d4vHNZlSNySLLaWPoO/p2+WMxmAg5mGAqenFAreRJqvwwujLzKRTGx2KSD94O334zGYDqczmfN5Tt5uG/eTjeCHMP3aNR6uIr/AAon+RjMZgCmXyFd3yzdt2iQfDyYHHv0c+cOUbf7Msq+W3/qV/I9MZjMBzOXBs/RoxX5uZ712rUT3xpAwQ22UL+VfSV/coF+m94zGYAvFxmID/8AH1/ZmB/ZqGOy81wp3y86V/WLbfrKxmMwHHOcw5Z9i8ydmF0R8NgDgFxWeFmU/SC3h/MK+Z8sZjM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hQSERUUExMWFRUWGBwYGBgYGBwZHRwfIBobHxwgHh4hICYgHB8kHx8fHy8gIygqLSwtGB4yNTAqNSYrLCkBCQoKBQUFDQUFDSkYEhgpKSkpKSkpKSkpKSkpKSkpKSkpKSkpKSkpKSkpKSkpKSkpKSkpKSkpKSkpKSkpKSkpKf/AABEIAMgA/AMBIgACEQEDEQH/xAAcAAACAgMBAQAAAAAAAAAAAAAFBgQHAAIDAQj/xABIEAACAgAEBAMEBQgIBAYDAAABAgMRAAQSIQUGEzEiQVEHMmFxFCNCgZEVUlOTobHR8DNicnOywdLxJDRU4RYXQ4KSwjV0ov/EABQBAQAAAAAAAAAAAAAAAAAAAAD/xAAUEQEAAAAAAAAAAAAAAAAAAAAA/9oADAMBAAIRAxEAPwC1OCcDy5y0JMEVmJD/AEafmD4YlNwLL/oIf1SfwxvwM/8ACwf3Uf8AgGJb4CB+Q8v+gh/VJ/DGDgeX/QQ/qk/hibjMBAbgkH6CH9Wn+nHn5Eg/QQ/qk/04nM2ODHARRwaD9BD+qT/Tjf8AIuX/AEEP6pP9OO4xtd4COOCZf9BD+qT+GNPyLB+gh/VJ/DE68aVgIR4LB/08P6pP9ON04JB+gh/VJ/DElsdBgIg4JB+gh/VJ/DGrcFg/6eH9Un8MT8aP3wEP8iwf9PD+qT+GMHBsv/08P6pP9OJV4xcBEbgsH6CH9Un8MaHg8H6CH9Un8MT2GObdsBDXhMH6CH9Un8MatweD9BD+qT/TiWO+NTgI/wCSIP0EP6pP4Y0/JEH6CH9Un8MTCdscrwHH8kQfoIf1Sf6cdBweD9BD+qT+GOgx0vARfyRB+gh/VJ/DGw4PB+gh/VJ/DHc98eg4DgvB4P0EP6pP4Y8PB4P0EP6pP4YlasaE4CtuMZWER5gCNAV11Ua7EEny38q/hgdHn4mWO44t7+wgNEJ5AfvONed4zDm5l8n+sHbswJP4NqH3YWctm1Q0zXpHl3PbvsfS/PANheEBj00IJ28CEjy9NvL13P3YD8RyatobpJTLYoKNg7L8PMHfEYcQiINh/P7JNYI5tgIssQKDRM2/xnmI/ZgLs4F/ysH91H/gGJLnEbgX/Kwf3Uf+AYkyYDy8ajGY1vAatjnj13vzxHkz8akguoINVY2NA9hv23+/44DuDjc4VuI8Y/4zLFJGENTdWr0XpBj1bep2+WCo5iy9/wBKPwb+HzwBasa6sLvFObIuhJ0Z4usFIQtZXXWwb4evpe/xUf8AzWlgljy08cTS+APL1emluwo6dGyqGG9i6va8BZ7PjYNit8x7THDUn0F7JC6cw5J3jXeo6Wy4PetKs1kDEKPnrMnPxBnRYZFcHS4khXSZRbUge20qy2y++veiMBbGsY8f5HFfRc95pitQxaSqsTpmJW3VWBWrsKdfcatLAVROF6bITTmZpDPqzHTbwZfON0SRcixnstNtdGwLAG+At035g/hjUzgGyQPmaxSnCchmhmJi/DnEd6oycrK4JTUFGl2tEcG2G/Zax6OAz6dDRoLjjjctlo0anpZyhdhTrpVlY1eprAOwC55OIRfpY79C6/xx6sysAysGB8wQR+I2+GKKh4NmlQwuqCMUEKHIxlgpNliziQeXck7m/jZvImWePJRrIRrtzs4dSCxKlWUkMKI/bgGhTjV2xwkchT8r37YyaTYVgO4bGgOOeo+tfdjxAbsm6wEjVjpiOTtjqD2wHlb/AM/D/v5Y3AxprxtrGA9xzfGzTAbEgfMgYg5jMrq7j0/Z8/hgEX2jtWYj9TH8uzvhHkL0aPfbY7+vp5/Pf41hq9pTgzREd+kd/wD3nCdmJGoAknz7A/eCR+6vvwG4hNFQt70Bvfyq/Qd/h3wwZ5Kgyf8A+qp27bySH/PAjl/hkeZzAik8K6SbQj7I297UK+Y9MM/NWW6bQILIWBVF96DPXah+AGAtrgP/ACsH91H/AIBiRPiFwTMgZaCzX1Mffb7AxxzHEz1dOlmTSN1Wxq1NYv5AbfEeuAInHP0/zxoc2vma+Yo4E8b5g6MYMUTzvenQgO212x0mlHwB74Aow2/n1xVnP3CHzfE44FYoDFrdh3ChyCQPNvdUfE+gw6S8wSPYjgkA3pnjkFeQtVjY7kE77gEbXYwGy3C8xPmUzTaI2ERy80ZDDcsJQV2vYlRTBdgT5jAA8twXLpMcpl4YeskayM80X0iwzaQN3U6vOxS0w2GBnFeAwZx4YE+is7K7mfLRiIxBdF64wzaw2rSFJRgwvamw7R8sNHmnzSMC7xpEVJIB0NYa9JI2CrVeV3ispsq3Cc3JN1o3lZnVcug6jMpbUTKRXTqrFWxK9gAaCXmvZSFmjTrSGKXUt9NQysqO437FSEbt2Ndwdiy8q+C/ynnQscghfSao2i6fuLqNW4rywuRc9ZeKZczHk3XW7u7NNeosrrSkoQqgu7FQLJC9gKx1f2nKVkRcmxMsom/prNgxk0BD7txf4vuAv/4GnOd6Qz+b6AiWR7nbWS7uqqCKG+gnVp27Ue+BfO3BmgyqZvL5rNmNiqlZJnPvBtLA2CNxRBvvflvHX2nzyZvrw5aqi6csesvqUOWU2FUxsCzDVuN+3rD5z5ybPCPLwxCOJdB0Cixcoa3BoKNRAAAvufQAsnjc36ef9a/+rHKTibtQeVyO1szNXqe/l/liP9DkJpUc328JP874McP5MzOY95XQbC2ilIAA2vSh9KA7/LARuLcPkgZb0uki6opEJZZFurUnzBFFSAynYjEGJh3tQfM7UP4nvt+/ycszyCQsajNQMygqU6cyG9RbuYyWazR8INKBvWLMz2Qikin6CRoyo5W8oFrwkbBo1JuvstY+7cKWOZBoA0PkLPz8vu8r+/F6clZ8pw3I0uoOwjJutIZ3Ab+tvpGkV71+WK0GWh/JhVeH5lcz4FLGF2t6bxBtVhQA2wXYsO/fD/yorJwzIB1KsJ4gQw0lf+IarBo+m3xvAMkXGldtBR1LPLFvpIDRgk2Q1+JQSK++sRMtNJosIV7eEq49Se4+O2IfCEkeQSdOtOczLkagaRo3jRiLumaqFDv6UcEsxzHl+oYS56ikKyrFK+kmqBKoVB7efzwBCCTULKEbkURXZiAa9DVjzoixgdxPMZkOBAqFdPiuiQbP9YeXw9cEZnUd77eQJ/ywPzfMeWg2lmWPUDp1hluu9bb+Xb1wEdhnGo7Kew0lR3IJ2LEH8LG9Y5niUt/0j/d2/GqPzBxMyHNeWmbTDMruo10AwNAjeyAKsgffiPwbgKKrKwcdN2RT5GOw0dalIakKpfqjDAaDMSN7zMfhZ/yOOyxtXdv2414lkokhMis5XUFLLIQEGvSzALS+Ekk7eRvtjIuX0DFTPIW2Na1uvlV99rr1wHUReobt33xDk38/P86h+09u+OfG+ILw0LMA8gdumwLhaBBIIOnvYqj6484Tz1DmSyrHMGA1EFAwr11Kx23G+AUeei6yxjz0kFe/Zvx8/wCawqAHuRdCiVJ2vtZ7D5/DDn7Ss0GbLOqt2k3ZGS76dUTWr12J/ilyai3begd2UVt8du3l3/HATuAzBJLYgAxSqCbUFjGwAvbcmgKPdgAQcN3PCfXR7/8ApC//AJvhAiy+uWNAvvugq9RO477n8aHfD/z5/wAwnb+j/wDu+AtXgf8AysH91H/gGJMgxF4J/wArB/dR/wCAYkv8cBzLb40YXXyxue+OYYG68jR862v9xB+8YCJncwEQnSzkAkIotmqtgNh5gdx3/CBwCd3jaSWJoGkct0m7rSqgs7Ak6NW351eWOuXfVmpPqJF0oB1n1aXs+4gPktXYABJ8+56l5FmdmIEHTSu2z6pNd+dadHw2+eA6SkAjY7ny38id/wAK+/EVuERFixhjLMbLGNSxsUSTW+21+m2JEhJQmtLlTt6MR2J+BxAzWWzJyiokirmdEYMhAK6xp6h2WjdN2XzGw8g3gyMGpoxCloquR00A8RkArbv4G8vTGx4VDf8AQxfq1/hhOznAOKRiWccQjDCO2AhXxLGHZVsrSndvFp+150MSo+XOIvu/E3Xa/q9Pp/dLWAZc3lY0R2SJCVVmUBVFkLYF15na8QuCRtDl4onjcvEixlwYgGKqFsfW3vQ74VeZuEZ3K5WWX8oSyCOtixBa3VKNUKAN9tzeGVvaFw7qMn0yEMpIIYlao+pUDv8AHAHss+oA2R8Cw2+dMR+098cJem7NGaYqAWBF1q1ae4q9jt3/ABGBIzeTmYsmagOsj3JUJJoDsH3O1dvLE/h3CumxYOz2CO2w38q+WA6ZTJqqaNArW5rR4d5GN+nYjf4jEXiGXUZvKEAD+nHh2O8N9xv5YMSvpHb9n/bCbzvkIM5GiPnUyzRv1FcOgb3SNrdSBv5HywDU1erX/ab+PwxCmhE3hcNUc0ciEX9gI43o2NeoEem21AisYZngPh5kRlH2XqT/AO0n7sGMvzbPHDrkzWVmKtICVinT3Y1ZRtGCG3ttiNLAgGjYMD8PSbMLMrNBPFasNnDK6qp1Cq7gAEH7G49IfLHKUeUbqLNO7MD3IWPdm1AKB3BO4O4Hn3GI+Q45mX1zPkYcvXh6k0jKXsi9KmMSVQ1HVpsL222rj2j9bUgzOSEMjk6HGYkm907gAuyjuOwHf54C7vpMBfQZIzJ2K6l13XmoNgn0rEbiPBjKQUmeKgbCGRbvz8Eib9+9/wAfnXlzhX0jNdN20+CRtRO40RswN+VUD5ABcWPydznmEhZ5i06u6AyzSsNDNEXVa0s3iIYXQAoE9wcA5Rcs9FzOqzZiVkaBz1dTPGemQfrZKXSVI0g/bv4Yly80GJSWy0iJEVR2d1BU6RWoIH8iKOwOodrwn87cQefJMqsdcjRPoBJKeCXVt79UF3O2222NOF5GRcmMqrWXIKkqtUzhyUEyxudOxOl3B0+VAYA4qtEZIkkRYcxI5MOYhfSBIX1qkiMBuRIdLUDVCqssz55EA3UKAKbqLVAbepqh3JrYXuRivuB5KGLwv0iyqIkLVLoAoMRqVU2LK5YHtRBKshMbN5OCYrAropddRJRiymIgrqBu1Kqx+yFNn7RBAnzzzRlJYOkJ1dgwJEdyAf8AvA0Xuu2rz+/ADgPMTwysVgOl49BdvCK6a+IDULsxADxADWPPA/JSZjMN0MtmFjy/0gJoRUSgZFCyGlrc0NSjY6bq8Hs57NYjBKXMkksTAszyn3TArGgPDeoj+JwC1zJzI+bkCPIrLHqC9Ogo+Iqz5KPExPh+OIk0B2IAUDavP7yTW/yvv9zd7SOVYMpErwQogaZEpRRAEcli+9EgE2TuL+OErLGgD5+W4/zsdrOAM8m5YtxDLKRfjLb32VGbezXl+35Ydee9p49l/oh6fnvgT7MYBJnJJCpqOLTZIJBZ1FUAKNK2DXPYHXj/ALof43wFncE/5WD+6j/wDHeXEXg8gGVgs19VH/gGOk+ZUCywrckkgCvngOl/z+GOUAFtv9rf/wCCf5V+OAXHOJSuujLuiahvIzhavT7l/C969K9Rz5FzJOXYNL1mWZ0ZwSwJUICAxrVR2ut622rAMmnbEfMQBlKnsdtjR+7HEcSsuNNBTpBvv4QTtW1E1+3Cjzd7SVyDhJULFwXj0Lq8NkDVbrRu9he1dsA5GOvMn5k/7fsxjD/LFL5329S+IJl1A30ktv5d/Cwvv5+eLE5Z4nJPlI5ZHJaUFjVKB4mFLQFdr+d4Drz5xJ4eH5h103o0bixTsEOwO5Ae/nWK94N7arkVJ0jjWiC+iTalNbKzk2QB288OPtRkrhGZ9QiC73/pY8fOvEcvokZfSv2gHAXxn+fclmozC00UqyUGVGljagQ32oxsCvcGz27XhcfkbhuZYyJM5aQlyEzWVO7GztZYUT2o4p9lJwX5f5YlzjmOIgMAT4tRBqroqpurH4jANcvIWSZQ0WYzLEgMFEMbGiNiNbwnzG9VuMBOI8Iiy6NJDnCxWqVemDuTW8U8gFd/uww8MyWbyudzMuVdqdJWJjidiQ1tFp8B+2Y7agFNhiMDOH8myOksITMdU9Ispy7LTrrLJrsqtqbR22ajsuxIKEuekkB1yOwH5zE+fxONc3mDIxkatTEk0ABfyAAGH/jvs8ighMgPTiZ1RJZ5qNkqGUxpESCpD2SdgpseHxSk5Ry0coPUh3PQ6YV5kWQC2OrUraVUoxbTpcax2skK5y2pH1AG1O1i9zsB+/DlksxMkMiuqV1ZSzyUBqaAI6CMkMWQldvvogY3bOouYmzuXPUhSMx1mfHLGWAQ0DYJ1NsdwAxG1AYI8f5/ihUQ5FEiPhZpEXSaUhk0lKLWgAOqve33JIB3Tm5ZpPq4eqtGWMuAPdVyXBN6helbXdeoLHiwltw5JwIOITSXEG6XnKCwRwgALKQyqQqtq3WQBvdxC5p47NK6RwLHtItxxElGaVE0aQVVgj6QdPkWpuwwEmgnzGtUGpgv0rVZXaQxh9NgX9aQQew8XqTgDPD8vDH9HYNAGMpiKkH66JmlWVmY7sCAq6duxqi+5zlricS5YxS0iyyNCpjcqLCkoA7DVTu0qs/iClaoAjAfM8hznNAdWykqgDUTbKUWRwdyLpWHega+yL4Z/knNZmFJBBKzhChLuoCv1iWoMxdrYyXsBqJoADAd5+dHK0IUhYSODFGoa1FdQBh421b6g1qTFGe147cD5ujkgfqCBZtBCDonSxjVHiUsWCJ4rGkAA6RvsNTuOVYJEijCdL6Ncf1egFg0ZQ2wF0dTX56rO13hdz/stLTqIiscGn3WBdgwjO92Bd7gj132G4Bc9w3NiIl1SKJVImeJB4AlaQpdqkvpoopq90XRGC2Q9mpbNyF8woV0bQuvXKYidAOxA2QqA1sASNj2ELJcu5ySOSGfqS64/q+ozqU1bDVqidgL0kqjVadyNwZ5Q5fzcU4SdmlUQANUi6Qr+FFYsut9Kq1JXh8iAaYFPhWcOT4quURUoZqOJpGssQJkJHelBdQxNX4QLrbD1zXxCWswscMwHTEkjhgFX6ll0MFf6yyoB0+6ATZFgp/MvDcrFmGWViNeabdUBIUBS9yDxe8wob6VskXWBnNPGTDLIMrmJkWTwsoj+jhhTKToWgbG1sAxskgG8AY5r5hefKokqTK4cuepqNg6umSQ2hW0sQV02SpO3mpoaAsgA735eny/fiRn+acxmV6TzTOgYsVkbUPLTsRYIJYWSb1Dt5wS16RZs0LsH4b9u3x+V4CzvZzxOHK5eWfMy6DmJdKswZgemASSwB31SNdmyRiVzjxeCWWN45Y3XpDcMp31v/O+FjifHIUdYMrNNkUCKY2RmTq2W8UtMCCQFPi3Fsb3AwC4xHmSy9YwTPoA6jSpIzbn3m1E35Ud6AwGkmbJA3ulGxr0AxzkQ2O35vYef+/bFscbymTlyWTjJaErDFmD04SbR4yjFig8Kg+Jmvba/eGELjXBjHolVB0nICsJOre9KWq2XVRpTvsRuRZAYkBBXvvW5Cgk35bd+/y9cXJ7OJ1EbwojoqSSHS5tkDOAisbNmg5uzdHFWtwKRhrh+tC6Sw0Mp1FyoVQ4HUJINBd/CwI23cOTsnmsvlJDllj68+ZoLMCgUR6tYIO+qy3hsNQc91wFiK28nb3z5/1VxUHtsjZ81lVQFm6Lml3OzsT86AJ+44f3GZjaeWeSIwdFSQtg9TT4ioJpQ1UASSSVAIrCrnJYM5mWkzBdIIVilW2CeAkjUG0k/WEjwKd+kLYdlCqRweQ6dlXWLBaSNRW1E6mGkbj3iLseWL25azn0TIZSPMAo7N0QLUgsZJStEEhgQNiCQbFd8KAzfDo8vojycEmahDCUaNassdiRtVm9aAsCLKk2aoHHP/xflo5ooUX6k9QiTQoCCe9hGprVGCYtVjYHwkAWD1zVm483l0y0ckYGaViJWOpUELI7ErVONitEgXse+K44ryK0MYnnkiULJKj1GIwKUshJKgOrOvhRVJIZVvchIfEeZmm0rukmVh6SIwKhlQBZAfGfGyrbDsdGgA3uH5t41JmszLPpQBlUkJpagVWhq3LeSkj0ogdsA8rlcknTi6EecizDKiyuEy5hEhB20qW0lg9HbS8cke1EN05d43B0uqDFpjzBjgRZOg4jcoWFWpewOr46ttgaBwg5zicktFETxoFfQjHUxKlq1d21KHpPNsEJ+Us11oYjEEbNaZWXTQGqXpiiSTt1VJG1au214Bq4xx5AUMssZlVFmhKyspRmdHamIbT1EpwG6mnqaSaFBdzHPmYfLOkbmJioSVWqQGMxhCUJBZF7krvRfwmvCNk5PGaykeYadur9JGUYuF0Itmjd6vCKPfsa2AwEymQfxS5c9QrHpqMat3TSdS2x06CxYkAWCDV1gMn5mbMTFp3PTePQ6qNW+lV1Bdhq1gSX32As1gdk+Kupo0x1RurN5MhFX6qF1LXnqHoMOz8i5rOSyGLJDLRskSIZhorQIwW2BFkpvW5Dk+Lc4ZOH+xNNatPPrACgqqUDSFO93+ab8yDt54CseFwrMx6rRZeNR03FhDeh9JCnztFVj38QJ3YnBTNcribNMcrFJmoihA6YIRZCjAANeyIacDfZdJOLA5l5diyCwpkskZnnl8d2+ym11F0dFW2osaO13sxxYGXyaeFwqhtAWwbobeEE76dhXbsNhtgKh5a5BzT53qSAZQwqpFgSOaZumRZKWqqoJ/qiwSxJeuEez7L5cXqeRtCx6mOnwKbC0mna6O97qu+2GpkonyOBnF+Y4Mvl2neRTGr6GKkNTatJXY9we42qjgM4giQpJLoBIBc9rdtiACx95ioA9SR5nHXLPrQMBQZQa2seoNeYNgjyIPpgD7RRO2VQ5aMyus0MhVasqjFtvXxBO1+vYYg8hdXKZCU5mOQOJJJRHpZjTEUoNHUS2+1+9ZwDXFw0AuQDbkE1dXv/AJknC1zjwzMDLZhYmJWVo0QaABAh2ldiql3BO91a6rGwwg+2XNK8+Vnic6ZMuCBdGtbkGu4JB3+WFbg0efMsfQbMFmAdem7WF1EX323U0DQNYC3OYs1DDHlY5JEKO2mV5Gah0oiVb+kDCpApoNqNabN4B8we0GsvF0S5clZC0YkjV2jYq4WyG06qOnfUri9BUgpn/hLiMsrCWOckEMeskzAgsAD4Va9iTt5A1gnlIZ8lmBNn4XYMSkbLpYAnbwRgqKoHw7AAr4e2Amc88RSZykLrr1RZvsNB+oAYhy5VjYGxHlQJ3GFo5eUzTRDqOWVmkAHUJokl3BbZr3BHbUN995nGsrCokDO5K2WZ4YoWdpAG2RvrGosCDsFHYeK8AMrmFAT3420kFw5Aa2bfttsa8x4O25oCcadWGeaOGNI0K3T+NSziiQTbCyUBAGzb3pOC3DMjkzkHnknC5tHJRTIt2pUoNBvUGPdq23/NNqrZuZ6Vi5WFNNHssZe+3kNbA+e5HoMcmcbmtq7bfuwBDmlz9JKm7jCpuNNFQLFfAki/Or2wMfPvsNZIAoXRoegu9vhj2Ttfmd7798RnlPn+7AfQfJuSirLTdd2LJoMRaq0RALqAPjA0sFFVTqNzufUnyWWEodkcxyh4lkFtGCutI0UgvGA1jsNrPwwuZLKZaQjqSP0o8v1FCOT02VEtiLPc7b+ekdjWNeZMzlszE0kVIyyreuuoysAqkdiQtUdQJFDfsMAdn5pjzYQ6QI4WDAC7DE0hLeGlYkxnbYujHwlqhcD5ifVIsstqv0h06hp3DxiSJiLHi0ll2oDUQD5YT4870iRHuWGmgLJ1Cio32JDd1BP47MmW5YSTNiAI/VEbrmmMqsRqEal4wy2DbMN9wDYFjYE7mLmKbNOTJKWQkUAaXt+aoAJ3IurskdhjlHx2WLLGJSfGKFFgwFq9qR9k24q9+pJffchmeR51nly4QyulgSKxH2RIKU7t4WBKCyD2J858vAcnGuby8jqZIGEccgBBLGF5GIstY6qdPsSA3ld4BHykbxjrKr6VIGtWAALAlQTR3NHw+YvBrLcKzFxq6PpzEJk8JBfoqS/hDUFI6RZRYsDarvDLlcwg4PGgi8XVd5rQWofWgdQ3mFKV6AA2KvE15BNLlI8vmJZ5Cpy7tMg16XE6EbnVY1OCt+ERgluxwClwTh0swkmOtpmkVAyBS5YlzJuWVQT2Um9T0BvWNeUuHB3gD5fXEXZ5CrHW6EUqNpO0fUjokr9q/MYdOV+XOGFpVWRjaMSTIECgOyFdNkgii4JJOkqfUYdeXlycehcsiAUQCNIdhZ1UK1UAS29ee2+AraHmuCPpxMpCJ045CGA6ey2AzL4jqTUQAKK9/NSmU5okz0vUljhURq+ljOYylPHJGCQGRrdF1ALY0kmhpGMyU0KZt4cxlngmeb6QHMgBldpyqjUQA0XjU6RYFSXZwJ5m5YhbKrNlEMQnyr5toveoB4CyqVFhQoYhT4fD5VsErif0IMIsvIT3cL9EabxkMxdSVBYDz1dTSCaBrC/BlJZQyOQs6s6NEV0OFYwiF0pQhIkC2yUdPqDsL4Bl80uciOqXLySN4ZGEiGvPfYkAdwL2GLaPs6yc5LLLmAwQVKstEVQFAghQKFDy0j0BwEOszw85TpzyZ5MwY7QyksGSMuxjLMAUkojxAUFrc0Rpn5eJZjK5vNCWTLII1YQ0UZNADSFX8Njp7gghZCd6rdZ47FLlJEyzuyuirCJROAvTUFxcSRiQAh7Gpu7HvTHDXypxfKcQEeTeFpURCytmFJZu/iVibF026kVRHlgJfD4S0iSPm5Xhmhy7Rj6Q6UdaLKaDrsQ2oizpN15A9eG8fhykTdbOl1KCapRLIQjaAAGNgkll+rWyL38ziLzPy9kYMhLEFZhl3gYx6tbIrzigNR903JS33Yk3eCHN3IseYRmUJ19QkNogS9lLMALJVCSAzaSQLBGAn5DmzKPlXlgdejCpHulQuldh2ryHY+Ywk+zrjZzoaHNBC8crTGPQq65L3kffx6Sw8JFAhCO2zfHy9lDlpMmA0URckoJCGcWPGbNlJAO/Y9x5HC3zl7PE+jj6GjGQeCFAwVYwxYykvsSpU19YxAo7+KsAJ4lzGJc7nphn50y0KRCPoOSC7BVpVJCvTBmNe8FYgj3sNnAYHzWWEuU4nOwO2t44pBY7hkaMMPlrGxvzxX3L2cXIKjxs9zgBAwAFj+k8YYLJV0G2ABIoEnDLwzmvKzR9WZoY3WSgwGlwdqsVdHcHVsQvywBOSJMsrflEHMOdUhlMJeIKKGwClY6sWNIPi7t3xpncrkogZ8sGCUI3bITDUjswC/VKdBLbLdHyBU3eJ2b4jHnoYGiZJEE66lsA2NdVdqwajHoZSGEoO1bgZsvOuZOQECx5RHj6UmX1xOFcsFfqFiWZQzX3th6XgFfhHEZ8r12PUJfRKzTblY9RUtI662VgzL4dNsCCK2Bm8f5vyWYTKv13XMwlW6iwsdJ2uwSuqqB7/ZNd6JvLcv5vJRtp6EsXVuZ5IVaR0Z2BdjvskZttV1qerANKj5zJLPJAmUjMjpDoaRjoaTSC6kKVEYbVsVYAMi2KPhCZw3P5IxpNmGnaX6zozmISGONGpWkWyre9pqm07VpNHG3E+T45lTMZbNI8CKZZzMZQWOpnJYKhAIVqCgAjyFm8WJlOC5NIAWSJUkYTsRtGHpSSoNaV2vT5WbHfCvnOI8KV3ykShmzMqh0XqKgavCWoqdGrcopo35A3gKq4lkZRM93J9a6LJVmRg29Hcu24PcncY1yOQDANMWiiJNOI2fURVqtbFvmQPXFot7Op5E0dVAuXcjLRLYQA7lpSEJMm62aINEGg2AcPB83mGP0uRTAEZtUYe0MblWRI10AS23iDqTpYHc0MALn4RBmFSHJQzSSbssjyRKW7ag6dwq1QaxvqAu8KmfnDuWCKgP2UDBR8rJPx74eOD8p5lTJ9GchtejWyIGplfWxGp3RPCu2kM2sfLCZxeFkmdXQK6mmAFCxt2+Pf78BbXJXKkuYLaxpiaNInDGmYNR8HhNMrRg7+lYXZuGKZZlVnAiEukkdwlgWdt7Kdh5+WH/l7lTOtDFJ9JMaUj9NrkDAU6uqkjSbo1tfc+jbcO4fk0WWSTMF9KnUtBTo+pv6tTupMYFUQQR2q8Au8SkSHpyxRs3SOYdSVpQRmtSMPMgBADt6DbDLy3mZ/okelo+rKzhZJTeptLMGNUzWVCHuRt5bBTnzMeZzzPEJfEWK6nQgWh3p18yCSNYA8iTjpHw4ZQQNmo1ly/UMiTIZNLarHTAsCvDrtlFhfPfAMbceOVSsxJ9eC7gi9EjI7oUFKKughsCtj8cMB5Wys0hzRiUtNGA3mCGVaJ294KKDCjucVxzVnGzqrJGraDPJ0nZvdUxQsUK9h4rIG52YC98Wryw5bJZcsKYwx3t/VFbfLf78AK52hEfDM50wFuF78r8AQ3XnoGkX6DFL8t8xTR5rqM/jkjaFnk0qy2NjrIJWiAS27FQQLJGLX9o/FnYDh8cZLZuNwJNwAVIJUbUxIBBNgLqF13xX/ABDJqJs9O4pYmkhKOpFmaaTQUYXpKxknsD4TvvgNeG8MfJcWWPOQLMHvXX9EwYAnT1AqGjWxoDw77byOH8SzGTz1mGLSLEhJVenEzkmgjldSoje6CDRoN3JPLchx53Kwr1kQfSJLfxkOqLpCxqdJ7KzjVVanI2aiX/8AL1I6ysOZjvRal4keRI+ozlj2ElzBVGwoX2IsgC9pPMMcuXjBiJ8aukoNMngVtSD7QNOpFiio3J7TOS+YYTDD1iI4YcpJCzvtYYwCtie7CQDsaAOxNYE+1bhXQaKJW1K+uQhjtGzJpOm6CqenqALE2p3O5wx+z3kmIZFJsxBMk41nwtIj1rJXSFKvuK22uu2AF8pxZjNqrycTKCLRpKJGqhgEUi7HUbpqynUpA1k73Rgc1+zbNrrnE0mcUyanUX1DHvZ0k07Vt4e3kKJ0y8qcs+ckjzPDIcvEFtUeHRKRsFJK0LNE+HtY3PcnZ+EwLlJHyOblyIjsn6x2iBABoq+ogGx7m+42btgEHh/JnE2eSeOF4xGXCdWkYA2CEVq7Kd2GwAOmzQwe5E9nsUuWE65qQZrQdDJWiLUthSatmpvFobw6yNiN4WW58kCzxZp5SjsFYxsEZRuCU23DdyqlboCxdFa4dJJKZY8tLSRqWXqMIdag0SbJjQ73Rcelk9wc88nFPoHEOvDGXYIZZmdLaONSPCq+82w8RA7naztaccokiQlCUkQX2qnQeV3RBrbFQ532rasusaxppCqjK66uooUK4a9gH3FUSBvdnaw89nspHlBUxgSSESpokKvoCJpK9+y6FJqvXsTgFnPceU5nKZXJa52id1nLKUbStBUZ2WyFFix20qfPDvl3krQ8ITarSTqKPS7RGF/2e/fuCalynGn6xXLS+EK2YmecPrEhIGmUxpbUSEUKKtvUimzk7nfqydCR52mcmhIiIAACbCKLQUCd2fsNycAmcU4rkfyhO0mqeKUfVoEZTDIAq9mCsq2CNKi6AFbAFfkykebzbxQfVkswQtbPKzOTqcsbuj8PdG1k4uvnTlCPO5dwIkbMafqnagwOrVWurAO49PEe1k4rbl7k3OjPQGeOaM2yGfVrohZAp9VoBFAJugCKsUBXmj2hGATZBMuVCxLFC4sEmlFqlChvqWj3UHxXsBj4iFlL5qLNSzJJqkkkLKqbjwyRaQdgdOouooihSgYsPi02VE4OdyKl3LmNxGJrSMLbPsNIFgAUe3ytJ59zT5iVp8tOsmTbSJXjNBK2CzJsW8whZSWXYXpOAa+W/ajlppVy5GhmFIy30yfzRsGB9NqPwsYie0HgOTGXGfjy8blHVnCkxiRGOk3p/rMpDAX33OBMsnCo4onhlHWhpSUjlh6pFAl9IVgLAa1axvsb04cONLlsxEsmazPTj0gdMOoSydYLAqxZhQodtjtucBUPFs/HGobLwvHBKbMUoEialAqi1sSNTbmj4trG+BuTymYzk1woZJBp1aQARZC3XoDVt5edYs/J8kRNE44dmEnXUpkjzKBlYi6qVUSWI9903+IrCLxblHiOQIlKGNVbaWJwQpN/aDWint4qHYYAnzhwj8n5bKRoJEzJLtJKHqyKVgtGyASNNUK33LbNvD0ynSTh00sk86u00kZR0ZiF6hSRiDY2A7g0qg1prCZx3nHOTGAR5iRXjVUIVtLNLZt1C+I6vCL867VjXk7h00uZ6kLwM1NJO810gN6w67agSbtdj5lRqADvzJzxHLCIMtllhj1WD7rAbGlK0F1EnsTttQ80jMDfYHtvvfmfhh349wDIpb5TMdciy+pgFXtRFRaHVjsUFjysYUTknkJZImIv7IJA+Auzt8TgPp7h/G2+gqywtqSFe7KqkhQAA2rv93faxtivp+SZXWWJZNUsXTkVaoyI4YbEkadxXi2BDDBVc3J9Bh1MrxKqAo2k0fCFYL4SxBcE21UUNXemBJk5pICgzC9ONBIFUg9QvIVCntpp/I2AW2sGwAeUwjKpHLl1R71RyCMguBq1BmBGu2od9q+G5LjPJ4EeX6QfMSlv6MsWjpuqVI3BULoo+OqWzthy4ZyHEIo1zH1jIWIAZqBYqe4ptit+Q8R798cc9ncrkG6bNpHTDC9TFVWUErtZawXIHohG94Bbh5InlMeTzEnuaptStqXTsimmS5G1kijo0qDuNQxB5m5olyrfQIW6SxAK0u/UbvuCQoUEUQIxW+zUMF5+W3lnzErvJIyyL0AXMWtyusIdNMhVNI+xVb9mo9Pk2z2XmSaGTLyqNIAf3gVtfrK0yLquxex3NE3gA/KHMkcjpDTkqrEPI2ttgL37YEe0jk9QPpkW4TT1YjshUVuNOlu/vC+xJBWtwXKkZyqy5vMiTQj/AEYKgGvXaatRIKqq3RJO7EKN98FebOZWI+jQOx6gpnYgkLqF7hFA7Op22C3Zu8Br7PUXN9GHVNE2WE0gZGBUF3rSFkDitMlHazQsnviyIuCOmZicTSMnTKyBtHiKtqjNqi0LeQkLQOlL87rv2QjVmcwQpUCJEAPcW37yVJPxO3wsjinH0y0HXkDmMAElAGI1EadrHcsN+w8/gHnGOW48w6SGlkT3X0BiNj2s7dzv/WPnRC5w/jzQ5qaLNlkjy0bSNKykJItgKy97uz4RZtSBZBAa8jxFp8uJokoyLqRZPB3vTqrVXkTV+vwxUnEA+e4hE8UcEk2qpIn+q0smsnqxlnd9AoFiAvgrTvuFqcd4Zl81lik+kwsmrUSvh2sOpNhSBvf47E4rziXLT5PgmeWUgM8y6BqPuLKgXTZvxUzhasKQPLZ041FmH4hBEXKZWWN7MbFZC6AsVLfYUgiiu/hYWMJXOPtHhaRoCjGJFmsUFbqI2mOr3QAgnceYBFA2CZw3KyqsMqxSuG98gQy/VhgGARo2CGyW6kh0+IfG2FpMjnhJl8m+Zyv0hTNIuiMQK0e4LhVLafB9hqB+O2BenVKMhlnNTIEeQqyMXJWRVcH/ANOMrpFD3Xc7k7nuBcGykXEHGWDFsrYAZ1JmlVWD6VNEaH0kEGr+z9pQFZzIZT6QYuH1JMYl8BT6SjlRpZLA8GpfG7AtTaQNABwM5X5nzPD5QHyxkcqCwdCsgjIQIA5UlUCjwgDTv5jbBznbjZOYhlyL5hGoQyOW6MZICuq3YUsA7FgfDuCL7mTwvnKLIRLkQozU7SdORxqKMrsQLLANIQrBdAGnvR3JIKXA8nLns7PIkojzDSiRaagHMupmKn3lRQ+wB3ZQBuLtTlgKs4ieX6TMiFy/SSHoIQq6QF38bb/Eb+W65yHyQ2Q4j9fEX1BxlpkdWjoKSxYXqDMnu36nY9xr7TubcymqOBHgRJNDThgCxADBQw3UHwsBfiCr/ZAPnM3M8WSVCw1SOSI0sLqIC6rdvAoAIJLEbdrOEnk7iHEMxnTLmSqRKSHRWVAfBqjIVb6g8aEOSbWtyO47naSd+F5HMTzgM6qtab7hXEg7lZaXdkolSBtvYvjfDMwseXuWFWSDwIhbxxKzMH6hJVvAwfcr4XAG4IAXdmstHKhSRVkU91O49fn6dvTA7OxwZeBwUV2a3KtpDTSRp1QDtWqkBAqgAABVLhP5K5ozCDK5eaELE6GOKYq5MjhvCABagCwSXCmgTt2LVzFyuuZjzCkhTIE0NWnSyDwEkXYDXvXZiK88BQHM/H0zWaeaOLoq/iKagwLeZsKvve8bvcsb3oQfpzkAm2G4G5+Z+/F1Tcg8NyWUaKZohI6MBNMwRy+ki081AvsoO3fUe9RNCU1xKq2Bq1gWSPIKdJYA7Hsp9awF0+zfJPHkgFETWSxKyo4s1QtCwFAAb798Hc3xRIkY5orFHVFpK0G9it7gk/m+YvY0cUnyjwvNrLEYZOlqUTa21qFVWZmHh99CFsj3Tf34vU6nYKxdNPjJW1sgjbYFWU2bU79iN9wCFkuXcg2YiOTzf1kjSNEUuXSBG5KjcKmi1ZNQ1DSO/cSeUIeHZXKzaWjbRrinkZt5dNA0GIGli1KB61bVqJTg/ApIM/O6ZeD6NMobr6vrASASqjelZ7YrQHisHsuA3HZocpxWCJSsS5kAzs1GNktwUZW8I1signtQHq1hV54mYpJ0hNKXKx9m0qrkrV3vX2hvdEG8ccvzHmI1CIyhV7AqvmSfS/Pzw0e0rklcnKssCFYH2I7hHs2u+4BG4u99QB2AwEh5Idoo5WkVRKutRRJ062UX5C9JNb7EfIBcM2VV8jl43LC452Uqf0aqwG47al3F+u4x15e4SGyEjIQcybK+ICihJjBGwA1WbYfa+AotDyt/wEaxaGkMPgMgsgyRqr0xvSCPQE7fdiDBl1+iSZeHNSGWOOS40UKxbxbUV16dRrY7itxeAmZ/Is2RMaTXIAXLWCGZCGb46NQ07dtruip5ycL/AOLy30giUwwyOZHQhVfVCELHZNVrJW4PhBqwDhej51ChGEBX6hE6VgR7MxUofeAKn49x6WZHEePmSDNq3uvlodAbftIVajtqsuGBoeW224BMtxWV82lZgleu0lKjtZZzq0IFYMSt0T5E9sWvDJtoLW4RdVir9Tttub2B2sYqXlfLOsqzAlIw1PJqC7eg3BP4b0fK8WTw/OrOwDNq0M5Wuz6dIs1Y2LD033rbADzy8UgzcLMNE8cz3t4SwfX8SAChvtt5bYqeXg2YlQGGGSUktqMaF9KmRiAa3Gogny2HmCRi7OYeFrNCQ6htDB127FT+4iwfUXgN7PclpEpA28AOxG/iY9+27Gx5EHyIABb9mWQny8kvWys8fUMdFoXrwrIGBNUPeBF9/uxYeWyweEJJHStHpZGrsVoqfu2wR0i8asN9x3wHOOAKNKgKAKUAAAelAbfcMROGcP0NIb2JUL8AEUEn1LMCSfOlu6wO515q+gwpIFDl5AgBNCqZjZA22Brv2+GIfAOdHnmjjMUasxbWgmJeMKt2yGMGifB3BBoHvgGYEsQWjqiaJYEjutj5i/O6O9bjHz97QOHv+Us3IEOhZqLgWtlQ4BPYMe+k+QN9sXHwXiLfSpo5cz1SjFdOjpqnnSkCpGGys1iqoC9RIX2p8I15Z5ECkI6SOu+9gxahWxJDCyf0a98BUvA85KqziKNmMkTJYA8GrYvf2SEMi3Y9+vhjoOLCHNOzKSrOkpCnSVkoOSGqwVZnXatiR5484bxVowAG0kDwkACtwd9t9/M3t8NsScplYppwXUyagNRaXpqKAGosEYnbyA29WN4Bl4tzRl24dCuYy/UkdjMFWNlRA0kvjB91mCH3TatqF3uMRuLcwxHNpPksuj5maJlVnchldQy2qg6TKVKqBtuldzuzPLxCIg8OaOXLhFTpMwpNChRTOyk2NyFO1bje8ReX+S8xNxD6dnYYUHicRBlfx6UCkqLXai1k3YBrzwA7krmZ/pzNxCR43jgfUJtSxoQ0SlhqbSC9UaCr2UD1tCJI5ELAIyyqCTQIda8N+TKV7XtWIPNHK8WehaGUVYpZFHiTcNt6gkC17GvI0RX2b9ryrD0snAyhFVUeZwx0qFAtR3NeZby9dgBj208L6uSheyFilGo0SArKVs1vWrQu35+EuTnJJcvAXdkfLsiCJAjiRCsgLMpIth2bSRtIpra8SJfaO2ZyedgzhW3i+pKqFGoEeE16mmsn7DD0whZAKZUB91mo/C7HywDdw/jXEIYEleJmyw3y7lAwjbcBhVlWKki379x64deX+bkzPDnjzk/jm68an7RGmPSBpWma5KG3iOwvzqWLjM0IKQyFVB0ggaSQDfcb7kAkX+zDV7POK5JZLzxAaP6yJ3LFdQbV2XzB3AOx9DQwDdkvY7GIUXMSBpgb1InhuwaN7utDSSav1/OM5P2YZIIBJGZWr3mdu1dvCVGkfEX598HJsyZsr1ER1LxCRVOzAlQ4BomjdDE6AsS1hdIPhq72JsEdvIUQe3pW4Qn4NF1o5dNMo0DfbTpcAV2rxViHx7lz6RG6RyGMdJlUKzqoevq20owGkCwV7URsawP5i5mfJZ6IzsPoc6kKdFmORVPetwGsG99idhRJY8nnhImoXRVW+Vi+42PzHz88ALk4a0McBfMEvEra5WKrYItrWwpQb7MCQvne+ET2y8ssWizQY6RpgkBqlFsVYVQqywI9dNd9rDz2b05iFZCiRkHSWkC63Ph0qlEsQCD3AOrzIAxtnoIc1G8TqJY2tHG/cGjR/OU+Y7EeowFZe0Lm8CE8PiWSgI1aWQhjIgVWUjubYhSW+BHxxmmsrkQf+lU/jJIR+w4SeNZbRmJIw3UEbGINXvBTQPwvc4KZrmtliyyaB9XCE94m6kkN9ttj2wF45ngMk+QhWNmDmOI+KRq2VT5dt6NgeWJk3LyhWJMkhb7MkzhfPbbsN+xB2rBbgw/4WD+6j/wDHWVh29e2AqTiOTX6WI+kqUyqUTqtfi09m3O1e6K2HfG0HBJZIpYBHckJUC46NMdQGpyCgoFt796tsN3MnDIusk7MwkDR0LOilfz2Nbaj33NYifTnTNM8cUsiPGqlvEDak0aC+hA3A9b2OARZcg0TOsiV02AYWPXttfftYPbFjcslbHSUBXUMygg6T232+/y+/CbzOjnMP4WQyAWGBF1YDEHeqA8gdjXlhx5MyceWyxs0WYs7EEb0BV15AdvKz8TgGJ47BHrY/EYi5DLCFNKLQtmstZtiSbJ77nzOPV4xAWCCaMsS1KGDHYWe3ahvvjxpGKnQS25o0PXsNqPp5H42Ng58VyLzxlUmaJvVDXzuiC3ysDAPl7luWHNtJJLI6hWCkigdRHbxncAeg7+ePeIcNKqzmSfUAQhad9N13K2oFE+teYod5nJ2SzCRucw4bU1puWaq+0WJO57Czt88AC5s5ky/0pMvKiMqAGUtGJLuiEAI2A2YnvZAFeK+HPHFBluHp9FYREsFtSdRUrIzAMbY29MSTZJs2Tusc7ZQjiU4BJGpG33HijQkb+hJ/HBjiHL5z8OXTrrG13T9qIAcrW5cUp0WAQTuKvAJsPHJAFbUSQQe5vucPfJnMXWymdEw6ghGvQ57oUYkEse1p38r23xWojHaz37n08jtfkbxNmzkkEcsaFQuZQLJYs0NtN9gLN7C96vALgSqJ++/5vHV5CCa2B8hdfvx0WM2KFkkbHez/nviZxnomRegpCiOMMG2PUC1JYs92BO224+WA94HxqTLSBgbHn3P+Y/74cuC5rOZzOgx5lzDrUyIJ2UourcFSQSu3YE7GqwgIxG4/wAsMPLPOs2T8CaemWsq118/h6bYC9GOnxV23/2x8u8UdGnmMR+raWQoarwlrXY0V2Pb/bH0xlZ+vEjqwAbS6spBBAYMPLdTQv4E9vL5pl4Y0buknheN2Rh8VNEA/PzwEjl3hAzOYWFnVNaSUzbKPAxXex50MCoUIZTYs1tfbf8Aj+7DZ7O6/KWVBVWBYqQ4DD3HI2P7PljTiGUWPLutEGLiJjP9gRsE/wADfs9MAJzXLcqSzxVb5YO8m491Cocj1osO25G+I/DckJszDF+lkSM1uaZwDX3f5/HFlwZZfy1xVpP6MQTFx/VIiLffV4S/Z9li/E8mD5SBv/gC9/8A84D6KCizQ7/hjAu2OiR/z/PzxsI9q/n+d8Ao+0vgX0rI6R7yyxOCO4BcIx/+Lkn+zhiz86Qo7HZEB7AmgOwofh+GJcuWDggiwe4xo3rgKJ5n4g+X4ir2HCGGYJrJQOURnpSaXU1mwAdwfTBTNe0meSKaSD6qgdKkiSvd3BZQQdN+oB39AF3n7NdTiGYIOwcIP/YoQ/tUnHLgUepHQ7WQPxsHvgBOa6fUPSvp0CpbuLUGifMgkj46cQMwwvcnt64IGPdbNHQFKmrBBN2AQR6UwBA72BZh8Thplr83fy+0w/dWA+pRL/wUKsp0mKPfYj3Ae3fy9MLpl0Sa9maMg7kbfD4bH0rxYYWB+hZetvBHf6vAFMuVIsjxE6b27Gv277H0+NYDbi3GpJdPTaSJtO6BZCbvfdEJ27fcMBJndxbzix+e0v8A9lA8jXy+GzlJzFCgALFjW9DzA371vjxeZY293Ue9V/v8cAmRZXWpQzRkeSrIpN7/AAPqdgPPtglleXoJok68hVgNNdVE2DHsGBIokjah8LGDHGtWYj0xgmTa/Eo0+pO9+Z7eeO/L+RKxN1FXUzWdlIbYb0CR8Pu+WAg8u8qZaCbqRxzFltVZ3RkoiiRR329RdHsMM8joQVYij4Tv67V8/hgDxvlxZIz0+nG1d+im+9jfYjfz+N1jpwHhEAjVioMindtRuwfgf2fDAdODck5eBRszsCDqZjdg2KANL2F0N/Oxtg4RiPmeJJEpZ2CqKBY9t9h2/DEMczQMaSTX/YViB82rSPvIwCj7T+BbJmkUalOiT4j7BPxBtb70y+mFvgAkmVo42PXAZowaAN5eWKgfzt0Nmu59N2Dn/mQOnQQKVtWYk7ggnw1W3kSbOx+OBfs/VVzitqA8DLVWT4Se/luP998AlwcLdkk0rvEhkk3rSqsA3c71Y2H3YmMkUi3Irj00kDyF7kEUT8ux3wy5KWIZvP0ymFosxpYEaTr8SgHtubA37jC6kkHTBliMnfdJljO47EGNgdwd7B3/AACLFBGD4WkQ+R8Ng7bggAg3Ysb1fqcRs/kvCDqsBaG1VR++/mcTUysc8mjLRzhj2S1koAbksWTa97NAXXpjtLwFoJFScFTIHFM0a+LT4bqR68RX3qH7aBd6Wwr0+H898aGP8B8cEukErYEX2sGxQPceu/yx7PFE0zCJlWPuuo1Ww8NsRZs1v33388BdPKT6sllz/UF/OyD8t72xX3tJ5RkObM0S6lmFkC71hQG8qAIUNZPctgrkfaXBHk0WNlaZRRjcuKHi7MEIattrG1C8LvG+ZcxmQNTxud9MUUsW1+ZAkLDY0dXywAThMDZTNZWRlk1xSAzRUCVUPqtaP5jMaPYr3Oqh7xriqTLnNKuTNm1nQhLUKBKKa2sMRIDpAO4Pa9vdecWz0ZqNbhWbbevEAb/HEPNcQcDS6uB3IYFfMHsR5/5YCfmuaA+c4jLoYDNQvCoJAK6umASNxYC9r7mr746+yiNfynGSygKkmm9rYoVAG/chiQP6u2AuV4+qABTQAqhQ/n/fGma4rHJ76mz5133+HfAfTKofQ/hiFwrjceYEhiJ+rkaJ77h17g7keh7+Y7dsfPacSXT4dShRZ3cfCzvtZIH4euMg4wYjcM0kQ8xG7pZ+NEWcB9IlvTEaWUKLJoDc/ADufwGPniPjUje/mZzv26z7ntffv23/AG4KRcUkZek2bzIj7BRKW7jcG+47ivjgFzO53qSySb/WOzj4amLV+2sSY20RMw8yaP8AZKH4dwT39DiavAIWG0rjfuQDt67Efh+3B7l7leILqlzFqSx6ZUgEbKSSHDbjyuu12dgDWeNThAxyKC6tnmjXV6kg0d++5vFZc6kT5nqOIkOkDTG9ihYG6ggn7/w7Yf8APZTLotqmWJ/syJXffaRv2DCJzNmSsqiob0C9Idh3b87ft5YCyj7QcimXiVXQMERTTb+5v+2sQ39oOTuMh12snxXvd7WfD5jar3898eYzAZJz7lvs5qT72RvX85D/ACMcE9oUIO2YHwuKAj9iA/7YzGYCQ3tTTTQljJva4vKu1Bh+P7Mc/wDzZ33aEj5OD/iYY9xmA04j7VkMThSC1bDArlr2lJFEQTW91Xy+H87YzGYCPzJ7TllTToJo+Fj2Gx3FNZ+RFbfiKyntDKquoAhewNn57bb+d98ZjMBF5g5yOYkQqKtQu+wuyd/xx5wLnUxzBqojzv5bf9x8cZjMBt/4vWPO60ROm1Bl20jw6Tt2vbV8zjjwLnWSAyqF1hiDV3dWL71598ZjMB0XnDOarVnVT9nqRxj9i/8Af44iTzM2kCNFo2zdYam+ZuvQ3Q7dhjzGYCLxubSdSeFWIpdeujRs/uxB+lsQgHdgbP8A7jX4CseYzAOOVzuXifXHCgcdjquviLYgH4jfG+d4vHNZlSNySLLaWPoO/p2+WMxmAg5mGAqenFAreRJqvwwujLzKRTGx2KSD94O334zGYDqczmfN5Tt5uG/eTjeCHMP3aNR6uIr/AAon+RjMZgCmXyFd3yzdt2iQfDyYHHv0c+cOUbf7Msq+W3/qV/I9MZjMBzOXBs/RoxX5uZ712rUT3xpAwQ22UL+VfSV/coF+m94zGYAvFxmID/8AH1/ZmB/ZqGOy81wp3y86V/WLbfrKxmMwHHOcw5Z9i8ydmF0R8NgDgFxWeFmU/SC3h/MK+Z8sZjM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6" name="Picture 8" descr="http://t2.gstatic.com/images?q=tbn:ANd9GcRMEXm63jVOP8WmGOPdiluQngozeFI8vF_KBXDGlfC4MelN3m48OQ"/>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3810000"/>
            <a:ext cx="2782438" cy="27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7212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Taft’s Progressive Reforms</a:t>
            </a:r>
            <a:endParaRPr lang="en-US" dirty="0"/>
          </a:p>
        </p:txBody>
      </p:sp>
      <p:sp>
        <p:nvSpPr>
          <p:cNvPr id="3" name="Content Placeholder 2"/>
          <p:cNvSpPr>
            <a:spLocks noGrp="1"/>
          </p:cNvSpPr>
          <p:nvPr>
            <p:ph idx="1"/>
          </p:nvPr>
        </p:nvSpPr>
        <p:spPr>
          <a:xfrm>
            <a:off x="822960" y="1100628"/>
            <a:ext cx="7520940" cy="5452572"/>
          </a:xfrm>
        </p:spPr>
        <p:txBody>
          <a:bodyPr/>
          <a:lstStyle/>
          <a:p>
            <a:r>
              <a:rPr lang="en-US" sz="2800" dirty="0" smtClean="0"/>
              <a:t>-The Children’s Bureau</a:t>
            </a:r>
          </a:p>
          <a:p>
            <a:pPr>
              <a:buFont typeface="Arial" pitchFamily="34" charset="0"/>
              <a:buChar char="•"/>
            </a:pPr>
            <a:r>
              <a:rPr lang="en-US" sz="2400" b="0" dirty="0" smtClean="0"/>
              <a:t>Taft fought against unfair child labor practices</a:t>
            </a:r>
          </a:p>
          <a:p>
            <a:pPr>
              <a:buFont typeface="Arial" pitchFamily="34" charset="0"/>
              <a:buChar char="•"/>
            </a:pPr>
            <a:r>
              <a:rPr lang="en-US" sz="2400" b="0" u="sng" dirty="0" smtClean="0"/>
              <a:t>The children’s Bureau investigated and publicized problems with child labor.</a:t>
            </a:r>
          </a:p>
          <a:p>
            <a:pPr marL="0" indent="0"/>
            <a:endParaRPr lang="en-US" b="0" u="sng" dirty="0" smtClean="0"/>
          </a:p>
        </p:txBody>
      </p:sp>
      <p:sp>
        <p:nvSpPr>
          <p:cNvPr id="4" name="AutoShape 2" descr="data:image/jpeg;base64,/9j/4AAQSkZJRgABAQAAAQABAAD/2wCEAAkGBhMSERUUExQWFRQVGB8aGBgYGRodHRocHBoaHRwgGh8bHyYfGyAjGhgZHy8gJCcpLCwsIB4xNTAqNSctLCoBCQoKBQUFDQUFDSkYEhgpKSkpKSkpKSkpKSkpKSkpKSkpKSkpKSkpKSkpKSkpKSkpKSkpKSkpKSkpKSkpKSkpKf/AABEIAM0A9gMBIgACEQEDEQH/xAAcAAACAgMBAQAAAAAAAAAAAAAEBQMGAAIHAQj/xABLEAACAQMDAgQCBgcDCgUDBQABAhEDEiEABDEFQQYTIlEyYSNCcYGRoQcUUnKxwfCy0eEVM0NigpKiwtLxJFNzo7MWNHQXY5PD0//EABQBAQAAAAAAAAAAAAAAAAAAAAD/xAAUEQEAAAAAAAAAAAAAAAAAAAAA/9oADAMBAAIRAxEAPwDplfdWsqxJbj+vz0JvOu06Uebek8GAwMEj6sntORxqfePDrmDa0ZjPp1SPGVUkQTfZmVgQGJ+Lm4HBEW8zoLj0/rdKuW8qoHCgE4IIkmJDAHtow1dUP9G5aa5jBCQfe0mfwuGrnOgLRpA+zUW/rlKTuOVUsPtAnXtE+hf3R/AaF6z/APbVv/Sf+ydBLR3ZZVb3AP4gH+et1qmR/XcDSvY1foqcfsL/AAXQXiaqP1LdFhK/q9SRMEizImCB9sHQPl6nSNZqAf6VQCywcSJ5i2YzbMgEE86rnWvHKo7U6Frshh3bKKQcqIIuYQZA4II5xrmvTt6tKlUNGvUokMUhWAPlkkH0j61hUBwAQS0FdK9z1C4Kii1BAVFHv2xkkn7zx8tB0pf0mG5Q1kSLmCnA7kC6TA7ToF/0pbgD4KM+1r/9eucvUKGGDKw+qwII+4wRrPOPc40F+f8ASrux9Tbz+6//APprQfpW3n7O3/3Kny//AHdUJKmQM51OR89B1Hov6RnqrbUX6Uk4p0qrLA4Ji6Px06/+pmA9Qj95XX+1Gqh4XpW0zHdf56sNbcNaIYrETHsEY/3aBtR66WEgqfmJP89SDq7H9n8/79V6rVRja1jMM5CyJKx7kcH8DrH9InP+83sTxNvt20FgbqtQAn08GMHn3Ocj5fnoU9b3HtTOY5ZTzn9r+p0nSsQfikA8MARyBHpt9/fWGo/IKn25Hv8Ave2gcHxUwYKaVQk8WWkfxB+fGtF8aUeWqmmBz5tJ0x9rED8tJQ1QEkrJPdSse+BIPB4jXj9QK8hh8yrKPxIjQWJuvOwBovRqD5OBI+VxUfnrfb9YrEEvRdfYABvxNNnH56p9XyKkNZTqMO9qkjB75P3jWUWtkpUr0ye4qlgD8lqBlX8P8Qs7eKKkt6cAxMNH3/1/MCTbddq1FuXy+YiD/wBWqzW6puiBFdakcitSR5/sifu1Jtev1B/nNvSbvNN2VicfUICcf62geDxJVaYNFSDm+4fhBPf31MnX6wMOig++YxzznVeTqe2FxanuqV3xKUWsO/akGMcnJP5aZP1ShUKoN1SDiSVb0uZ7Wk+8c6A7e+J3pKXKiwcnIAPzIuCj5nSSp+lMU2cVaLoFDG5SGDRn03BScH299ONrsi3xWurA5Qj3GIBJ4EEzz7aV+IKNIOEq01KwbQ+AZBBEnEEGPw0FsfZ0dyiivRp1VwwFSmrgEjtcDBzrNTbDgfYP4a90Hm92YeDJUrMEdp+8ar+88IX3RVJumS2OZzAUycnvq0VNDsdBX/DPh99oGVmFS4khwAoAITBBdicocx305YgZPbPExz/InW7HUTHI/rvoA9t4jFoBpkkAD0Or9o+UfjrzqnXaRoVU9as1NgAyxkqfYmNG1HnByPnn299CHb0xICKuc2Czv7pB0EPTTNGkRx5af2V0P4iS7ZboSBO3qiWMAfR9yeBo1MCBwMDJP5kk6XeKD/4Hd/8A41X/AOM6Dk9PcWq4blWIZGE2mFUqRlfiUiRmf9nQTVPLqEr6QJHZjkESs54P/fTit1O/bMzbcMahVf1k8iqLRBYD6wIYgkXG6OCNKdzsKlU1BTy02xcAT6RkAkTH8dAT1OnVZKRPruUhblzSUMuRDWr5kDJHAIEEE6ir7NqIVwDeCGUfNYYR7cTJ7x7ZsvgfpS1uouqq1NG25qFWEWsfLUSBgqXZmBHIODg6B8YH6WiEBh6cqoHJugz90fnoE+/p0/OUUSWHrhizMWHqtLhvhJiYUAQe/OpBTHmDtngHj8T2+elm5pshCtAaJiQTB44JHzj5jidFdM5B+f8AP+udB0LpiwmP2P5/46cVGle3w/8A9ekPSqwKkA8Kecd+3+OmF/oH7vz/APKX+/QNKHhfZ7xHO526VSKhUMbgwACEC5CGiSTE9zpd4j8FUNvRFTbtXpMtWkCBXqFSpqKGBDE8g++n/hf4Kv8A67f2Kf8Adrzxh/8AaP8AJ6R/96noEjRF0fP2+t/ho2n4X3KxG4oVMcNRemeD9ZKjjv8AsZ+WgqFSQARz9n7Tar21/SwyEpUSp6CVlWpvNuOHCkccXHQWChVqrWqUayIr00VwyVCysHBiLkQgi3PPI1JuN1bPoqNz/m6b1Lewu8sNHBzxjSvpHiNd7VrVlDAhFQ3KFyJjh2n0tnPtp0nXqe1YvUKqrggFnVchmIHqgEkTiRxoE+86ptWNr1Kd2TZV9LZ4xUg8fLU9bYoMwRyIDMOI7Ax3PbTLxH1ulu9nURWZxKEQVYSlRH5RmjC940Fum9Ocg8/YXUH8p0GlPZQcM0z3tMQJ7AH89aPs3IkFWyOzLz/vT+Wmv/6dKrHyt9vacnAeolVR9iunEY5n56V+HK1Q07ar+Y6V3plrQJFOo6iQMcD20GypVpgwt08wyEQCeQ3PPYTjtxrevWDmSrLj1XKQs5nJEfmfbiNGjpm6ZVekNu6MMBqlSm3JBB+idTEcyPs0NR3rGrVpPSam9IoG9SkNcocWsvIiOw5+RgFx6TQF3lQLjM0i1MzM80yDOdS0V3CuCN3XVQD6LgwJPc3qSfsn21J1Dre2SoKdepTRiLoqexJAIkRypxOtum+TWylSmwH/AJTyAOMhW9+8aC+dOY2gnuo/hrNZ0z4R+6P4azQFVDoZhqesdCudB4RqJ241nm/19+dRM3Ggyo39fhqInnXrH+vw1EDzoPVP9fhpf4heNnupz/4eqe3/AJZxwR+I0eG/r8NKvEx/8Fuvb9Wrf/GdBzGh1A7PdVVpuaVN5UsAGsBkK8Rm2ZxBieeNLavSqi1zSIhywCwQbrqiqpkfVYOCHMK2ADJxN1ZbtxVEfWIHbgka6LsvA/0G3rNVBeFZPQQRSV6FVVYsFOHUk+nF5A+YC/o48R7LbUJq7hqZeFhw7IWAVqhQ2GGZnDFbrfUIBMxXPFtVKlOnXRqhHmMtMhWRbLEBAvXIvRmnB9UdhpN1fY1dnRWhVWKlHcV7ueVpbOCPdSMgxkEauHiUXdLU/CEFVCva5N/QRSfmEVv946Co9IpIwVGkipuaFN5IAiq1eSD8UgIpuJ5LfI6adR6KlBgtOYic8/fP2jn+egN70aptdtQrSCK5obinAi0hd16TnMG0zibho6HqfSGYbIA/mfsHaPnoGnR35gYtYffjvmOTp3Sk01/cX/46eq70qQzLxC49slhH/CNO9pVPlp+6sf7lIe38NAXses1qLsqqxVmJwtMqDJHJcOcKOB/jJ1nxA1Wk1JgoutM+XW+qyuMgMoyAPv0Oj8/b/wA1Q/y1Iue8E4n/APj0G+0qgKrTjBn721zLqfQawq1j5NUr5jsCKVQggsSIIWOD9mul7MlUAPIX+VTU9SinJWnMmCVWfqjmJGgo36Oa4urKCJMGO+CoP8fy0x/SEJoUyxCjzhnkiUr9pE5B76su424Z1aXkNxe0fERlZtPykYPtqDf7OnWhHEgGQCFIDeqDlSQRJyIjOg5LtKYFWmYAYVE/G4ECYxP8NdW3L/Qz3sE/jJ/hoPc+G6L00pECxTeoF98vLH1moSZJOGDd4g8kmmTSC4mAP4kZgRg6Dohf1H7T/HVG6aYasAMjdbg/+/V/r/toyl4m3IgFLpiWIpxmf2ait2/Z0Ds6pL1i0As7VBAYQr55ZQPjLcE4tzoF1f8ASUdpXfbvTdkQCCppn40WpFpVTy5zf92iuk+IV3larWVHXCghlCklFjADN2I786qXjPodR92701DAqv16YJIW3ClgxwF4B0w8CbarSFUVKdRBBIL03UcKOWUCfloOm+H6xNJ1OQKhEdspTPHHfSPd0adPqFaxFQtt6Ra1QoPqqiYGJ9OmHQN4iiorOiksCAzAT9GgMSfdToDrSj9fVhBv2wEg49FWocdvrjQWzo5lR+4P4DWa06E0gfuDWaA2udBV847HmDBA/wC8aVeNOttt/Li71K3DleCo4HJEyPv99Urf/pBqFYSo1N7pkotRSsNghgxwSvEYB99Bf3fP3j+Oo6lX8v7tcyf9I26H+k21T96jVB/4So1sn6UKwWHoUGI7qzp2I4YP7++g6Sz+2vAf6/HVEo/pVT/SbVh7WVlb2/aRfbRSfpR2venuV/2KRj8Ks/kdBb1MjSvxKT+pbr/8eqOfdAP56Xp+kHYEf55hxzRrfL2Q+x1L1TrO2q0a1FK9M1KlIgJMN6whBhlyCpngyM5Gg5621FTctTbh2YITBj6RyORBweCDiBkDXcN24Apqf/Kf8PM2y/8APriW6pFWo1KZN9JfVgNcRWq1Ja50JEOFIAbAGZwLTvP0kodqFqqf1oU3pnygVQXVKLSrlyR6aRyDMkR8gF/TYC+4Vuy02H3kKT+RQ+8FdA/rJehvqJcMUqborT7iKlJ1IAHqBZXzyPvGvfFnVDvNrSYifOcuz9qLeVToKhYKBazIkkxlW+4raeTuKlQbcJ+tM1eXlwr0qiyHNqmmStaqEkS1qgkxnQVneeIXr7SlRqMCaDItEBIimtOsGubg/FTHvj5Tq2bBF/UKTx6nz2/Ypn/m/jqipSApUnVZFQ1fSMlVTygOOIk/46v+2intKSgzYMn3NiDjME28Se0aAHprfStH7BMD97/HTTa5Rf3Fn/2h/LSLbsPPHzRh8hieYxmP64e7SqIWcGAMnOKi/wBx0ElA/wAP5VDqenN33/8AMn92hE447f8AI+i6R9Xf4v8AnHufloPaJNv3fZ9Rv79StVEx2MzPHIEfP89D3qF4zH/KP79a16pvH2j+3oCPP4jAn7hlv79aKSTj2/ghP+OoR2+7+Dn+evScfZ/0DQYzE5PuMz2An8s60FWF4+Zn5IP+rXm4H8/efSB7fOdamnAbk/F3+UR8u/2ToC6O5wP9n8l/7a2oVfUPmqj/AIjoWisHn2+8BOfy/Ma9pkyo+Sj+vx0DWnX+ZAljE/46E3O3QkG1boABtWcj35HOtKTn37H8zmJ1vUyR2Mr/AA/r56DXyASG9QJPKu64A4IVgD7ZGo1QXK8mVmDCExORNt0YWc5xPGsSocGBEE9/u4+z31B5sMZ7LH45Ogv3hp5RT701/gNe6j8Kn0L/AOmP5azQL/G3QW3Jp2uFsDTImQSPb7Nc26j4L3AJCtSJiYLMIBMDhD3HeJg66P448QPtjTsprUvBm5isQR3ggc+2qr17xJRomnUH0rMAQFZlhSCQxU8yQVPHHEjAUvceF9yvCBv3WX/mK6Gfw/uMDyjMdipjJwcxOJx2+8auNDxVQqre1KtTpg/5wmmqk59Kt5gLN/qrJ+WjdgtKqi1yS1JvqsDi0iAwVTcYEm5ucQewc3PTK2IpVDPBCMRzHxAQM+51BWChrZIaMqwhgfaD+Ourts1q22BlIOTax9OeZBmGMQWBi7JwCm3/AFSiaLr523aqFK+WxB9fBW085BjjtnQUAjVi6LVC7HdVIUtSKEg3eoM6IoNrKR8VQzPbjQ3i7Z0qW6K0YsKK2CsTLKYtAUfAOPnpn4QpsAxUFi7USQADIWsFcQQRHl1ahJ7Wz20Cs+I0PO3iRBNOsy9o4dHH8da9UWiiU3PnX1KXmqD5bLlnUByBTIMochSIg/LRPVeonbVWV02u4U8PX2K0WJCoWgQjwGYqCSZtJgYnWp1WlWo+ZV2tCoKZWiopvXpgKRUeJFVlgGYFv1ueBoAeqEpWancbUWmoEmMUk4H7xY/aT76O8PUBUq3XGUFxlggMsImSARkEg/L5aXdY3q16pqLTNMt8YNS8EgAAg2Lb6QBGeJxr3YUKBWstasafmUygtptUIIq0nEwQM+WRgmJzGgu+78PB1gUbgJgUwxHzi2RxHA7Z99VuslegrJbWRUchUYMIEzi/3nkY151no+3r1WrUt1tlpuVUeam4SGSnTDCfJK/60TwRqPbeHIpsE3mzkstoTchZgPOGsMyywI0Bu3rorqKlTyyQbfQ7kkgLEIpIJJETjB+zTN+sbekwVqwVhGClWYuB7IQJA7n20s8R7FX24ekyOaNSCabowtqqJyp5WolMYPNTSHd9NIKBFJBpqxIB+KWu+wyOO06C7DrVCzFeixjjzFU/CR9cgTnTDabym59NWkROYqI31mOYY/I65m3Tqo5pt+GtG2DHlCfu0HU6G2cj4SZ9pPZe/f8A769rbVwcqRkdo+uf7tclqbMD6n/D/hqfb7qpTEI9RPYI7KPwUwe32fwDqAQgfcP7B1jMR+f9kf8AbXNqXiDdLxuK331GYfgxI4+WiF8W7z/ziftSkeftT5aDoLvMmI+LBgEZAj2/DGo7+f8Aa49yR/d+Y1SR423WZNJp96YHJBPwFe41JS8b1gc0qJ+QvUmfmWaM/LQXVTxP+t7fs60Sp64PYj+GqqPG/Y7cHnIq4zAn/NnsPfRB8bUSZNKqOeCjdoHJXQWmkw/4QPskz9vtqU1cj7Tj7tVjb+MtvIkVliOUUjH7rk/lor/6r2p/0pjPNKr34+oY7fhoHob0n90fdnUNajLMP9YL/wAI/wANA0uubWM7ikJCjJK8ZPxAD7idSVOsbczbuKJlwY82nx8hdP8AHQX/AMK4Vf3P4NrNaeDql1NDN0oTIiD6+xGNZoFX6RfLFMM6Xsq+lQ1pguAcw0Rz8J+6dcv3/UkZkH6utyolJTVqmokLgMyLTp3HOQSV/wBXXV/HGxqVLQlJXW31szOiqAxPqcMoA7xk/LGuYdWbYqLbPMc4inVby5iSBUcSw+YB0APiVGNepJkK9QIJ+BFr1UVF7KFFMekYAI066AW/Ua1OfrKVj2ekrHI+bRI9jpdv97SrOzLSrw1z4rIpybqsKaNS0B7mi84aeCANU61Sp0HorTqw9wk1BesqYcFaaqQGj0kgkAjAM6C3bbxFRK1qtMMoWjUqWFVBAWAfhciQWAExPbvqp+Fukyyuy06tVs06NRrfMUBi5ypVi/lvTUNbILmYIIj6J1Lb0krh1q1DVTy2kKnoIMgQ7D4gssSDHAxBk6fT4rV6cg1qTGPSiIrIADHwU1UREgwCJEToLx/kJ6qO46Ls2WrCqaNakjKoJUvT+iWJywMqRAxOpKvgpKdGvTp0dyEvFJQt7MhdaTLVQrBrUlquyvBmAx+Qsvhvd7ioimaTUr2ljcHIZr/QFlGADhQSRgZnkvWaP+xP5DJ+7Qcb611CnIbab/dUKgi/b7ms4poAgBVS3xsHw03DDkmYmTpPk1kVt31PYzcS6PQ29WQLgpBNNWmDcCTOYt51Zup+IloVHFPZbx/Nr060rs3Vvo6yPVX1qpdTa1RTJhqjA2iDovdeNE3GK9HeUNshD1fO2tealvqCfRqyqgYAuS3qAtiCToKL/kHbbukRT3XT6T1IKJTpqtdi0GnThaoQuSVRhGGn2nUW98CUUqVEbeBq9NWqVKC0Xp2IhIZjUAqqAImArNniddC6d1LY7rcUKSKTXoM1cBqNSmyLLEPLoJDMaXfJIPbUPi7wfVfcHebWqFqvTFColSSrK0ILYUlTdYZOBBJBEghzenR2b0Rtx54UVjU81WWoFY0wkMHpUX4UfU57nUfStjQp7mkwqV1sYMFehSueDlfTuOSJA9POhfFFE0awpo1ZVNKmzB/SbigkCyAwtCffOBwE20oS4VYOLiFg4i4ggZnsRzOgt/Ta20TY1qVPceY3kO4mmy5VQy5llDX00MSDxjOl/S+oi5KLq1zMtrQhW1gI7iZBJmO4B9gPuelmk2La6Us3WzTAemry0HsWIBkC5D7FdL6LyomS9H1LMSUU3Mv2qwLgexqew0F2p0EDCmUYsVKlwogNBOfpCBNsQW49PeCtr7yjTqmi116kKTCxJjBN3OcnWv8AlarQ3bJTRWO4KSHV8wz2lbWXHqYk5Hp7WnWu42qbqt9G6puqbGUZZWoEbDTBW6CDBBOQIgA6D3e7amrOTUixFLCAYDcW9yY7DOQeNCedt6npSoQxMAGm4n7fTAHzPGi+q+Ft09S9FWwqoIKoGYqMmoioKbteWhjOI9tDU9pukKn9Q2xZSCGtVTIMg+iqgkH2AGBjA0Hh2KKjMxAVTaSQcG62Iifi7xH3aHOwR8qyBM+qVyR8iQeT7aJo9FrnbPRG3VXNRSongeolg97AgQEtMtDTmNebgpRp1KCMtSyzzZ+EuA5YD7lj5EHuDoF252KqfqkSIMgTP341EaaJa1wuBkC7kgsBj2uAwM4b2056kaLml5AuoJIcMnqHl2AKBVE3EFVkcFgCYJ12TpNFH2lJTQU03op6CEMq1NfjFQJkjker7dB88lY1gYdx+Bj+Ouxda/RzsVo1qiCqpRLlWQg9HqKoWpi4uvoGWjB5nTbpPgfp60kA29GsbVuqP62ZrQCZJNskTasAScc6DhQTGGI/eBj8Vn+GsOyf2n92G/Jc/lrvNb9G/T3Nx2YB/wBV66D8EqAflqk+JvB+3p9R2lCltnNFyBWVatVmN728sxNMICHwROQYAnQc58qPt+YOiKFV6TEqbWiCYU88/ECNdpb9GGxgiK4B7GrcPu8xW0J1H9GFBlc06lTzTkeZbaTMkHyxTInImcHJB0DT9HFcvtaDNBJptMAD/SEdsazRXgzpjbeklF4uRGBgkj/OEiCSScEHJ1mgF8b9NauEUBrRnAYgHOSACIAAM8j7Dqg73waVVwa1t44zypDi9bwrAWnngww4z13c1IPPsRHMyRj+vfQFKo7O0OpkgkcQQVt4P7Qz75+zQcbqeGnUotxLORC2hSpwVZWNQG75qDEcnRu28O7owxpD0+oOrojGIYAKQykmCfqjJmNdaFWpbDw6liQh9RaWLDlQZEiAywIGcZX/AKm5RfLC01+IGxWZbr2Km9bQPVEFQFggQBoOSdI2u2L21hWp0wbfQqvUwYIANqoZEEsrRkATkdJ6V4jt2zLQp0xRos9NfMrmSFcpdVNpBLkOxtDAAd+NWTY7YMCaqUmghV+iphYCpkcnJnEwPnGke08GUWCtVooWLO7SsBhUJP0iAhXcL3YNmO4kAa36QNmqgu9RDAkGhWNpImCUQieeNJ/EvjxTT/8AD1wilQbhTrCq5NQIVUVKaLTUAsxqX3Y9IHOjuq+HqV9Oom227qWZXNRFYoYJV0u7SvAZe0RJig+P9rSQgU6VNAqgsillw90RSLFVAtALZliALYNwWbYeJW2e4WmypNcGPLqVSrBBfJWo9q1LSPpFm4mLZxq01vHuxVC43dJwomKbqzR72gyMczxri/VaT0qlM1qjNfTAvMmAyCSSzN6oaS0gyJAECLp4g6Dt6O2eqtJ/NpoXX6V0wqrkrDKYEsUkfDwLidAx3f6X6SqKi0Kzoxi4vRUnJHwXFwJmJA/PVj/y4tahSdVceapYQA7UiVhSyw0GGMAqcxKkTHEaXWH/AFFtuJCqZDBjkeYjMpULyLpuLD04gxqxdH6Hs6m1obmrTrGapVwKaOJBE2laZ+jLSZb5gtPIB9X6jsVZVobZ6zoSCKlIi4lmZpUjJLOcimpAUDgAaBq+NKyqopUqNBIkBbSCA10wtoBBgzGnPVqNChTO4oNVpVVhqSVVpQbmsMJUAY2qKhAZPqyMDJHVvFjV1oUmcOtcKzhSVZLRdCOARTYkBCQuQ7LIg2hRthXrO5pU2uepKFZSWw0zdAAALTMD8oJ3m2IrEUgyVEMqsZYCRdT+q45FqzcBIuBIFyr7Cgzy/mqWUhh51NgrXcAGmQTE+qCfUZXuIK77OpsmarTV7H8u81meuFSoV+JpDEh0fywFQhpAHYEFJ97U3NF1V6lamBZ9CVsRTUJQl0XADNyTyIJIEN9nvam72NChR29SpL+oRbSMNezB2UL5jhWUi8SalQRAA1a/CnStrSqPV25NRFpWo7M312JYKHMLalPOAPVEj1DVfcbb9arUqbsKe3CUkDbjcoEKArUKeWpuF9wyfsENOgoyV1Qkfq6IQSCobcIQRggzVMEEEQROiKHUZIhaiyQo/wDFVAASYzIwMjM6vyeG9r1Cim+dmo/rILVLgCBUpK6M9wIAB8t2N6gcmQSNV3b9GojbpUBZTUAKvekqXSAsAXuDIUiBC3MGNsaAbqW9WkQt7OXEEfrNby6bBirgm/K3KAGmCCxkW5U7ZQQyLSVTUAtAvggXZBeoTieQezYnVh2nTP19a4q/R9RFVnAdSL0KiFZgQDBVlBtMQDwTqfbeA924pIy0KYpH/OnIY5BRoluzSbbZC+40A3hvpVbcMNvTQGnJD1grsA9pdHZgWW22wD4blkA411fw90urt6Qp1dw1doABM4CY5ZiZaZPEHHzPN+n+MNztqtUs9NKO3qBG26qPLsuKFl+uSLr7i4LEQT2Fy6p4kr0Eao429qDImqC0yIXBySqwB8zxJ0FtDaxzPOftzqtUfFbulyLtagtulNxVIgTMt+rkCCDzn5dtQ1fG7KL/ACqPlFhbUfdMgtYSCZ25tzggmQYBAJGgg/ST1PyaCU6SotasT6wqhkpoPWytHpJZkW6ZALEREjnPhnrK7Xd0qtQ+YocK5ckxTYEM6ybgUBJHYiRGrV4jpNvSu6Cqqj0KLkLW3EK4bywbQSxIvgyYUmZBr9KQDynqbegGHFSpQC3AsA5Ba64CrEwRaW4zIda/VwCcuCcmKlSDwMQ0AQBxjWGmPdv99/8Aq0g8M9TqJQp0dxTKVaSrTjzEcsESA5g2gkITAZiPnpwd+Im147n0AD/edT94BHz0E+yQCofs7kn299ZrNi0sTBEg8xPIHYkdvfWaCLqCywGOPv5PvII+7k9+NaUaqmO547H3HHAJwTE9tSb+qoYBvbiJ7wD37947j30A1XzEhAYNQKw7QGhoPBjmPsxnQD7vrqqyKDJButy912QMC4kMWOMxGCQBqFeoJVZiUMAeoY+rxfccftW8iQSOxcU1VM5wO10iccj34kc8HuSLv9isXWiVkAfDF0TkQZtWRPcc8SCTZ+NL9wtIFadMlPKvAhgrKxAKERNO4erF5EfD6rUNybJtl7RKj9q0SB9+Adcu8ZdDYMvlggq6upvpglST6g7GyVcHv9QHjUXWer7/APVDt3hmYKtVadMEqHUgqGBZTJRibOJEWjkLi/XDVqJtgqMCvksoKwtVQskGZtDHgHhWkcwh/SD4c3dQliFNOxVJoq7ss1QbrT6vTn4BBuM2gzoTwXsPJrbLzRbUO5dRDKQCKVRbZWVMXIIB9JIU+wafpE8UUXZtqFq3U2E1qdQIabqQWVB/pMC1gSBcByVkAo8VdOG5FDygfLaoCbgyFaa04dmkAqFUE55lbZkauZ6Cu+2tgfy6VRSoamAC2bThrrRiOTImCBwr8IdFqX+ZVq+bSrbe4IoKXEtSa4y0grGABMnkHS/qPjl03Ao7RglChTNzOPMD2vDQXlioUsRU5dlbMchU6vSqdFqypWFWmFsqTTZHpO4ZQCpkSvqUsrESGECNWjwNTZ9tS24gVKgqMjEkANLsRJ59NxtiJ5Mcw+LfCBqbjzqDQu8p05WVwzFRc1xFykqjGJMlyDwNOOvdQfpgo7bZrRCJRLF6gYthjJa2wE1G59Rj2HpkGXW+jN/kR6TKPPNAVHAElqyhajDGSfQUEcKAOBGk27/R5t0fYKtNm+ls3BLtc0LDS1wCBayAKqgZujHLavsa+52O1rUGIrsBVN5Yged6ntVmIASoykL2VSPnph1C5KFSBVao9Y10U03CK4cVUW4IvoLIJyzG9vcDQVjq/hesprUKLimtJQ6ValMkkOxY2MhsQSHDmyZuaBIJ55X8P1U25drlUPaaXrk1LzSEKBaTF4umfS4E66/17xjTpgO1CqRTcJWDEAItVGPqKlhN9MU4MeonvjSnYeITXVpQt6RDQYJJnBwpyWPMwV99AJW6odnsVrPSA3LiDJx5t4ulViQ/pJ/1fME+rXO9rtS17KSnPwm3ByQIAxn4QOMRq67bqv63tv1SqIZx8bSFQyzU3BPxcIxGAVLfLSvqnhAbenft93S3XqCugCKyhgfUPpXkSoHYiQeJgGvgSgN5tdz0+thaSF6bKSLSz3GYObXAYSIywPbVEO7U7I+qqKq1FZFDL5YVkclhi8MHHAMeq7mdXf8ARjvv1Xd1RVFvmpFzFQENJwwvLEWgo855xHOifHnh3pdCirJSK+e8LUpVXKR6rgk3UlM2i0gC0mDKwAbeIunr9FVUKoroLWJX6OqFuQISZJIZyqzBAcH0kAanqjEBrig9F4cWMpL1bhibrmp+koCCQ3xAyN+i7h+o7FtvXEK9OmErhSDKqDeUDWyKgUABluBfFozWvDG1o0t/W6fvaNKv5j+UrmmCwdci0/Gi1Eg+k+kwe7NoEfXKdGrvK5JIV3cz6QZBcAG4d2ReMnHMwZH6z5v6jSqn0J8bchnBaml04IgKW7w7cmRqXxZ4bbZ7mpSUzQYX0riZCsbeYMlGkd5AUnnTZPDVGvS2Ls3l07AAoiWLF3t9hNjGQT9b5QEfQushdxXp7dfitYp5YhnVagqMtrBUgNTB5MgkLOvfEG88mps1rLKU5NQva7GqVNoqBx9WSe8zMyBpz4a6Dt6e/U0ka8U7ywJKhbk+6SD+XyOqjU2YJq7ZQoZWYLbavqUxESFA80D08jMEyZB54TrUHqV6dL/NUytS5vLZFuJ8y0GFVbUEESBLE9hoN+rURumpK6oiIQrPSk3kEuJNRXUBm9NrRBbGQdBeHOp09t1P6RgtJnW5gt0TDKY5ALsFkZAPvrqPVOi7evuKe6epIlaRN0o0M9i+13nMF9/URg50FN6H16nUoktNi1iqm0sSqhTTLRN7WMoY497pJOrOOrTMdyQeIiQbgYkyRx31pW8JU6G03CUmqWmqKrKpYm0LTDCPUzQq3mbi0HBkaUbbZeU1P4geDAMMFttwxXMER3kwcZ0F86I5sUkR8X9ox+IzrzWdDrXUkaIkH+0R/LXmg26uQBMCR3IGBmcxj7e2O0nSHfU61so0GPkYBI9PCyCVn5yMA5Fh6g6ggNgGB3HJgCR7kgaHHTlgAAT788zM4tIk8QBnvoK3tadVXJ8wYJF11oMH1Fz6ixECcAnvHGmfTtyzGGb1ALaPUQPb1GASfTGQfcCdD74/q1J6rsJUemATLEDjAUw2RcR8JOANLvDHXmr1IZPo1ibrTYbbiD61sFsQxDTj4fSGAvdbIiqalOlBWCakIPNYr6VChSrFFETAKggZaYl3dNpVmYGslzXkKw4MsL0LC1mgRHpGDwxPesoVajL5dSBKlZYLDTcwC4m774MSRFfq9QbzXZCbQ2TNSSRkwGF54ugCR6iIGdAv6zvv1UU6hS0UHtplbQDUAmmCBgiAGI5MAmLVOgOh7um2zq1qir5xYmo5SmQ7tULs9VmoPbcCacAsBzCjKr+r9T82sQzXDlCeDaRGJ7iPnjRWyTbNRqB1UukuhKLcoaAwGCR6mVpn63ONBD0rrDbqk1JahpWiotOkoIHkvLFQKYUOQpgTlbS0diFv+gvQYQ6lQfSEgSJtYgjsD9QmfkMaHo9SO3rLUQEWG7BiQOR98kZ/hrpPUNojICGwQTTWnTe65QYIAIdnZQRKjJPs2Aq3Q+r0XUs259dJbFWnQr1RTphmKSyqU9zMTgAmVnSnxDuU3FcvSr+degLtdbaonzAFrFSnwhiItzg5I1P4e6/TU7k1qdJFdrkJFgW5SophlIgKii1Y7Eg4J1p4d+n3j0xSKq58yaVESqU0tkJBMNKkj1GSDBJnQPOleK91R3G32j+TZ5rK7W+swboUzaEc1FCkICAwErGLr1nxNQ2lMNWJQFhTlVkglabNgSfSlS4jnDYPeudR6VTrEWVAyqucMADBT4Tm4KxphkkwIM2i3Ot9G3O8KU4WoUe66qLQ1U07SC2Pq0gZtBEgc4AJfG3WKNKnWpbVw7b6orVql4dFpi51RSoxLPdkFgvMApoLw6qpsXK1EuFcmqX/AM2KbU6YNombg1vxAe8ezB/C9GszF1k0wwdlc4dQCbwAS0E5BcRPcPCh0/D6+WtJSzX24BtaVaQQDNrEgqTHECeNBUJrVkqVXWpVp3g1qgViLieC8WoTdABiCy47asG72G0fcbRVRkStUUmoqKkJxI+iS9ZqLc4OBTfHDG+eL9rTXoJVSEppQpOpggXBqTZDQwLsSJImWk6qqeF12lLbbgAJUSvSqVKiSSKTQpKsAPTNSWBUmRyV+EAvG3RP1ZU3VGtUZdywBMpAhBZ6h6jesOpEBRI9tebh6y7HaV2JKE1/MZmthy6qvImAijgc+YZyJvPjqm4KG9lp1gAVgFfMUggmMrcLF5Cnj6xDVakFJKq1Nu0FSuCRI9ZAUnGAfb5SFi8BdeXdNVVb7aK0/U9oNR38258EwPo+AZMknnVP6x01t11ndinVSklOp5lSuzhBSWn5SOwY8OHwsfWHaNPvD+9TZ1SxoKPOIDtTcrAUkgimzHu0G0kEkHEkarXVvMoVVh1pGq582olOXuYgtazG6y4g2Ky9zk50Fn8e7rbV/LenuKdQAOCKTJUJYlGUtaxYKtvtgsCMkDSTa77cMBRU0kKKWFFrD6EUHAtYpy59JPeMxoasHo7mghrbh2cOCCSVZyAEW2pVYCWvhjjggHI0bv8ApqhYrU7VBItceqTHBYCCGwVUqrAQRmEBf1jxBvFqU3qhEQFggQQk07LiDapLLKC5piGAIk606n0hvOWmq1QoVqlR2RgWepdUJZotACinTJzlW9xovxIa268tTRYqhdw1O13EqFYCnTJNhNNGJjHuONC7XqK/qbUwhWqFqBUU1ySxv9QCm1iFIJYggGmD20G/W+ouirNN5QCyqXafVNymbvSRB9BTIMzdOo+idXrCmzMDUWb8sxgqVhlp3BSwdUN0AwOYBBn2nRW3VMlvr2uCCICR9HaZIpzBkGM3DE2683HS1pJ5RaqajvFEBqAMAEkGXNoVclzA4g6Cwdf/AEjDyGRabIar3M6wbVDepWkqFJAUAyREjI1N4c6ZUNJjVZ6bFgVpz6kADSSAAVYswMHgW/CcBB4f6SDUrXO23emArgsrQGESvCNcytm4iY9OM3LY7GmEAWrNOcKr+gTM5u+4mBd3HGgtnSaYWmoXgA/mxJ/M6zWdMA8tYjjt8ifkPn21mg33tQBoPsO/uf7xoVKjh7VEhVHJ9RiCwiYU/DwBJIzxozd0wTmOPljvme3v9n4LafSQjSLVNxhvTPqAug/FJIkrwxkz7AXuBcAvA4gjEg4MQDKmTER9wuCrdbCnThrPLiR5lO708mJAiwtAN8D4eI0WqsFLq6kiDcGBvtMMHLGGGGU3FiDJHNutLKddFVm8xe0MfTcCLpEGc4MjBIGgx9nTta7KDiGaFCkythIAnKmcwCPqXBD1XplPb0appVh6KZaBb5kBCQGWPV6nnAHqcTbiWuwoVFqOpUw1UsrBhaUtS2DlluP1Dm64cNdqPqW1SqChQtSCk1J9RDCQLVfhvRJYDBtiMaDlXUKDi1wpCg5aQ1vI9QGR9uRPfInSps3+K4SV5JIH3jGYyBkd4xroPgDppqVKkoGSmwVicHIc4HIEgCcfxlb46/R843attaFMU6wlsJSWkw5LHHotBfAJEPzoKJR27GpHJA+Xb/trsv6NtxftFaAHpDyDBbFnAg4H0XlZHYx2zr4Q8B0drTYlzUrVVBLQUVQJK2rN31gSGJk4IAEaO8O0BQoVKLsieXUcMQcKXIYHPErUSFjuozoKJ1vf+TvKlSjayJuSWRiQr2veUMA4FWkVGME/LXv6M/o9/DLaxWrTRRwBCVCM5gLTxHv+CTqTVDV3RqixWq1HNP4GAeozrF9n7Qh+DM50b4OYN1HbEVadRaRZrh6TaUNMTA5DVUlZMDmANBevEu2qLWULZ5L3Mbiwg2tfBEwQSGuggAiR3CTYbYUqBpeUqVWuGC0sHWQwWnaocuOUKg4IZC0i3+IwLaZuIYNCx9a5GJUGO9gg8SATqo0tw4upuHYqYiSJgShUJ8c3lgZYSsRMwG1fe1VKGn9I6kg+UCywCJmRdSZkIgSeHcFgBIe8QiHiAAXKjAFxf1GWGLxkS0dpERHtt/Ua8UQmMOLj5c3EET+zdKk2yuTiFbTHd0lcGCmQ6FWwWJDkgEDsGcAESDJPwkkH242Cbrp609zTrJTNKneqZb0BSCotLH4Q0WBjxbMjSbq53j0FjbqtMAhadwWpEsLWLMq4CglQQTA78WTbb+lT2su6qKaKKkt8DOoIVixuuNwABydI9n1CixRqboZQtKuTdBtUQSbfUSSMEFcgGdAL1Hre6fb1Gq0GPltTdKgRgKiu4SeMggsxKhbYT9oA1OpuUb45UOPTPpmSPSGlrWAIFjD4uJFp10DqHVKdfp+5COtRhTNJ1LAG8mwqxOBLBhdlcEzg6pO56dTpFKZYqsmQ5DQkkAqwlmKmqqAkkFfTBViSG25UFWMwSCWDICpkG74ZUhiTMTEFuSddA6n4Y21VFoVKSMqKUSVBKzhihPBlQxMyfv1QNt0xVHmJDpdBUspsAabYk3Qyek5Ydhwurn4v3FQrTWnUeiXqEMwBkoabkKrLlCXCnlWgE9oID+FfCO22VzU0uZgrGo0TkubQFAC2qyCRzJJ7DXvifptNnVnABemVbj1BIjOGBAYfAQ0DGQNS09xUo7emGe+oFW6oczAFzGTLRk5MlQGJnS/c0667Kn5nmvWWoQXEgC5pUTVJe21V9bkQTF0kDQOvD+1WmlZgtpMKT6fhVAQAygYBZmxMFj7an2nT6SFSoCmy0GR9Y+ZiZuyCRgiS5jSHwn4jLVHoVEsIgrPxVFZRnywsxbbcRPcxBwf/AJdps7UpNOoj+WiVAA5qEenh4ZWUNIuBAI47B51HpVEUQRQRlVmBVFUR8UPiBKxPfJGCRqn9e8Pbpt1Qq7OhhEYBvokS8Fw+GtAJSFJIgtGZB10ShtAFqKxBudmaGkISQwW4gcc8CBGAIGptzvUomkGa29vKQQSWc2lcgYwrSTAyM9iHPOk9H6g+8+kTyW/UyoHmqSy+aPrAOt0t8JEAEScnVjphipMWRaWuyeIIb0hQcGQeIHYafbvcFFuW30kBmYkKKYhqhJ7QgY5xcFnGdBb/AH1KoZpvcylRKmVYFb1EibhBB9MnPywDLpR+jWZ4PIg/EeR2PbWa32AIQSIMZGcZ7T29vlrNBNuD/WfY+2g/MYAXe2Tx8RI549jIk9yBI0ZWGZzx27/L8zoStSJgAqAv2ZBBEYwB3wPbkYIL+oouaahAXuEErbxczGRBYThiDaYkZjQVLZAKQWLJUJMSoYypuKshuVityyuV4n0gBhuNurAi8qQMW1HQlWjsAQ7ArAJBMCMSbitsmCak+oqxNjAfYSpKgEKRzHIyIkBKfRaYDBg7pyFkiDIgLdaYie92frZ1HT6ecU7qlVYYkt5jLdfbc0+oMrJhFKwQLSvZk1PMgu9xACsBb8OSCRm7k5PsAuTryrtoBhQCZUgEwQZw2PTLOSLc5iQJ0FE3tH9VqV/J8wiq6TNM206aLUIhpOb62GwbcczpTsN8aVei7mp5VN5YUlYoQLmAdKY9X07owuGCccZv77WnUpS0spJm43wWIIANQNaLxbF2CoAaMCsdH2FQVENRQwqBqThpngqyqriG9QVw7ACCDDCRoBKvjqs9R0pizymcCpcwJAcqLhIQlVxDBs51L0nc7iru6CPXDJulbzFKiaflg2MokAkuYm0wFQEkWgbJ0ijYg2ym+kCGEVCzAu0EBqgUgFqsMhZbmOFtJ0Mmy3F1GpSIphF8wBmZbThwzAC201GIYHOGgscaC0+J/CtCotP1ik6/R3xhx8ZVsyMCowaTEsTddrbpPQ9mldgtM3urMgaT5CCynasyLiajEsZJBIkgZ88R7unWp3KrB6TrWQkRBQHkTJ+jqOIYDMcc6V+HnA3NKofNS4tSCmACCQq384B8tgFM+qTMHQaeJqzbWqm3vJR0LIzICgudwyuLsySPm5cDOSBD1NW+ktAIwWVQQpAaFn4qdpJPrOLjIBM6cfpAphqu3yMJVDQssM0oyssv1jHePcCK8vTOWput9MwysgDBSAYPpm04EZkA+wXQMTLBlQEOVZUJMiSrEGFJSPMA4hsCYwBnVKECpaDkyI+KQiiVOCIZU4MiR2OpKLBKigooIMhyFwMwZEQLwD6AMxKkkx7udqFYgQFgCFiCFKBSIMQyo2fYEyOSFZvmuDWE+ZQAnMNUpO2RAhYp1AD2mSfi0DWrEbcLI8zzPNf1Gw0ypXDU2BZSxxkRdlhcpJ3UNkPNUl3n1NYTKFW4MgftcBgZUiCLTovpfTmZCSUKyQyNJuVgPi7CRMmTyRjFwJq+8UUtrUUWuKtVzBMJL1EUK0AjLDJ9Rwec6abfqbShDhCHBuphptliyiRIF7SPlAkKY0po9BVKkyXAZ0KjBexvSIXE+WVBTHcCIwx3uzNNAUCtTcmYVsDPp5m4NawUG74jEGdATuOpsoLP5dSSbW9MXNgA+oTOFIAXAA7Rq3dS8S06yMtNWtJI8w22iC8khuRKAA5m4cDIo+33qlmi4ALc1jQymOSpIJUkDJDg5LKRyaljI4W11qSCsRfE/CMqWFokLIlZtWbdA56b4ipV2DJVeQgLIS6nEQXptKLBYfA7AkniIJm98UJVoPRCOGN1NiwH0Zi6mwU/GSLHCErzBIM6pR6GXqq9OnUPd/LAby7QDDTIAZLHhpBvjA1p02umzrOoqNUWqoretZYECfpAjSWaXB4OII9wbbLc/qddHdyyPg1AvpGVJuqKtreiXHqMTPBxY/EnRduldN0ym+s603EkqWAWxsZBApW4IGZOROkXT9qLxTYXoVHplCXBEiVKMzBlUqGU+q5sCdFVaVWqfKdqtShSak6MsQFm7ESTaAVyvEZPcJepePF2iUKPlVKlUhZVMelSLyJm9yQ3pH+sSRIk79JlMHb7UqcjeUzTMxJ8qsVjBiSF9XbnXtfYuyulOozLUDek/q7ZY8NJdHEuykYEKM8yN1d6u7R0JSYBp3ULvLcgWsCCXRxMz8ogTAAXxvvlp7Tz7lc1gihqYK3bcksWKsSCZ8sKxLAk4tBaSPCfT2prU84FnDg3EZBxd2xwMxjvGpKPg+j5cMirVaQ7WCJdpMBpIW/MTI9QByTpt0XZ0yLivqFRnQlXVlJABlG4i1SDJ+4cg62TAopEZE4EfgO2s1m3zDYEgzjOTPPbvIjk9tZoCHGh64WCJgtiYnn2nHb+ep6h0I1UJ8RHyEZ44HJPyjQaVaAqcWnMG5ZiDcIHCm7+A9hqBumA3KIEk/BP7IAJIAEiAuc85yIKXAOJ4yO/AwCTHt+GvKbz6MXAYEYjt8j24+RgY0EdHbgMSSWXtAUBRAJIEAj1Z5JHvk62G2VotwVkBsysgg8DsDEzPHcTqNapHAgGSZxgHJJIuYzIJk4zng7JvJYrDmDGVMGPm+O/IJ7aCT9XUKSswYkLmQCcSJJyScmJk850HutkMgqCoa/4mJ+tx6jHuCDjPpEaJdgASYBj2wMzi1fuJ+yR2Me5q3HBkyI5I/ZMxCn0k8nBK+w0EHUqKNhliYwohjDkj1fVA4gkTnsANRkTKsQQRgKxkcyGiS2SMnA/MQ7+rCksryvqJIMGAZLYMKJOSQBHBONK1qte3rIIC3cEgtLYu7FjAbkwcGMgwp7B5amWBRySCDa1r/EuTKi81ItIi9R6bcp63S7VKhQxUyPVaYByoggATm0NaIPwidHVepSolCQZusIAwBglTK9hOMxHAOvKG3RQbXdQYVRdngKolmIJHp/ZkiSCZ0A3+SXcqKZCgy6OPUCtoZQQDOQJnsASCNe7HaMrLcZjIViGg8spmAVJOMZw3E6Yrt3AVZZgAqhR5aqpBgcRbBjHYBhog0MRbNx+AQSuRJjE+lrp7SDB5IR7ulSKswCqTEBAaRQnzFlOZaRcWAAgCBnWFpExDki4CBJQkKskACDbBAAuBiMzjbVybJOW7JOJhgDJA4Kk3CfQScTrb9WSCHmLjBQjvatpLYNMGYBEQBCjOgVdY6SNwCalVixJJNJyJMw4IpwT67z5ZyskT3142xZSAHc0gJW+kyBWliQQDd7EnAyB7gNCy+VazU7Va4yThiASbpT0wWxEXEAWwNLqcr6bSbgMGfZVwYn5GGJz2mACep02+oKgtKzc6mmfU6kupBUhgwUU7jn4RxOSK1W4YFoIstNxtAJBUzZxBPwzAY5Bw7pIjIzAqDZcZDAgAkA2tgj0gCDBzBgwIKuyUrOaoIIuZVVlBJj1QrE3WhsH1KDg4IVtdrTe0B6pK5WoFqKFtAwXMyMYDZgxJg61r9Mp1EBpurBwIi71Ahi6KVKkkENFptPqgC0DRe66WoDOEpMUIAdkN0ywABUXNAzcQJnhgY1vT3MXAsA3fDFg+Ik01JmSDByQcjQOdl1MknCghQwJuPtdlwl59LAkewJJxI/VukpVUl7fiVww5vUd7lciVUoEEGG5MDXm2TDOGYCVuUGQDOSsiAGxgyMHiIO9GovmMLYKVSCWccQ+FIJKERGQogzJOSGm0d6VMeayimg9F89oUG5gBALqFVliWpjEDRe4rzLIGD4449bYZ0ulTJmADxHz1Ptavmhg7A2ggio6jDHEehkYNlAAYwRJn0l+erESQyHsxuYPeZQhXMwSsKxYKwbgWjQCrTrBQ5YsXzICypyTOATcMkxdz353baXyYQEjJbMTaQfe2QBiATBxjW9agrC0iFOWWY+KZMk/63biMc6k6cIuCkHiw/SSVAMGWEAm0wCfmZJOgk2+1UrmmFiAQAuO8dmJOMDsSM6lTYrJJ9WZBMTBJgYAmJxMkjk+4h3FoCEmYtgibgRHAI9OQJiBMcDBm3cWgSSOfUQDmcYCg/46A6nxj+s6zXlA4H9d88azQTMdQMBOZnnE/PmO2NS68t0ERpYM5+UkaFdxe0hYIgAj5CciTBkfZB0bUo3c8cgCRx7wc51G+zDfFn+c/ZoBqdVf2SFgHkqMdjMYgnntj5a82r3ElePsIJB4jtb8wPY5EHUy9LQMWAAJ+Q95zPOpBsREYiZAjANxYmJjJPt/doIQAVIgEA2+kYIzAkkR78wM5zqOqVChQJlpllJgktmWmM4+X3jRDdOJWL2GIB7j8cflrD0/EXt3nAySSSTiJkyPbQIgnnPTco4gnMMDMAAFeZPrBBUjGcNmDp+0sJZj63ctBiZYtaMEmYgYJPpJx3sCdJAM3MTGcxOAAcR7DiBjjWg6OQSRWqiTP+jPb3ZCfnzoF+x6VY9QlmYsSxm8mCMkLIBXJWecLMds2/TaaJ/nCVWRTkuxAn3YkxLACREFM8aLPh5bgRUqiJiCgHq/2Pw+086J2/TQnDucyAbMfZCjvJ+86APc7EwLmE2xnnmYX1EqIJkjGeCNErTAZQrQVEMr5Nsj+HuQSfkc6JbaggZOBHY9iMyDnOtP8nrkS0Gcenvz9X2AGgGqUz6BaFN0kKzH4YwSApgqSY+S4PbWtcxWGFsHOS/eBIK+4MGY984K/wAnLES5Ezkr2+xdajpSTN1TiPjMRAGAMDgfn7nQLNwlNEusFBkAwkFCJ9lCgxd7A8zIzrylvKbQyekgLcJMCJIUEAFjkRI9QwRkjTHedDpVVtqBmX2LMJ+2CJnuODqE+Ftvn0vnn6R85nOc8DBxGNAJtujqwIqA2FrrA7BAwhQ+ABP1wrBgCQZ9OJRtCEWxQSQHVy5DxAJDJEMbWYfImfnplT6bTVrgDcRBMkEgTAMdvUcalp7ZVEKIERA9v58n8ToKT19UUzTps7+pbEEtBB9Pl3KQDextBAxdBAkg1d2Ue00lRqhu9SgGzm84jMNA5E8gxN8XpdKLQkAsGMMwkgKBMEEi1QIOCBERrer0yk62vTV1/ZaWGI7H7BoOdbaqKlKpKelbEgDDTUUAARjmIgABkjE6NoVPNDEuwUEBogSxGIC+rHmk8/sA99XGj4e2yrYtFQmDbLESCCOW7EA/aAe2t06dRBMU15J7nJEE59wdBVdi3qFMeoAR5YJtAAGcjPw4gqPU0g4APqpUDDyzBPqtYTxdIlpUZJaT3jT4bdAJsGYn55nM/Mzrz9Vp2h/LXC4wMDmJ+3QVbpu9GPUKZJJIAkelgwChsmYPfJZu+NHVDeby0VA6i+mCGaOZBkYEDA/aHfDups6QWPKpkXAxasSplTxyDkHtrZ6SKgIppGMBQOSPl89BXN/tn80PRc0ycVJKn6Meq0ixlC4MmZ57tg/z4S5fXnMQsmBJjAXmY00VE/YXj9kdvu15SsiQijE4AHMew0Em2+EfZrNbp7R76zQ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6" name="Picture 4" descr="http://media.nara.gov/media/images/43/6/43-0528a.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3962400"/>
            <a:ext cx="3048000" cy="254508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t2.gstatic.com/images?q=tbn:ANd9GcSc7J1eo7lE6c7H8_c7BRrTOqnUHNnc-h4mKkR5j9xfYgBZRrKQ"/>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3962400"/>
            <a:ext cx="3444724" cy="2545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2576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of the house and senate</a:t>
            </a:r>
            <a:endParaRPr lang="en-US" dirty="0"/>
          </a:p>
        </p:txBody>
      </p:sp>
      <p:sp>
        <p:nvSpPr>
          <p:cNvPr id="3" name="Content Placeholder 2"/>
          <p:cNvSpPr>
            <a:spLocks noGrp="1"/>
          </p:cNvSpPr>
          <p:nvPr>
            <p:ph idx="1"/>
          </p:nvPr>
        </p:nvSpPr>
        <p:spPr>
          <a:xfrm>
            <a:off x="381000" y="1100628"/>
            <a:ext cx="8305800" cy="5528772"/>
          </a:xfrm>
        </p:spPr>
        <p:txBody>
          <a:bodyPr>
            <a:normAutofit lnSpcReduction="10000"/>
          </a:bodyPr>
          <a:lstStyle/>
          <a:p>
            <a:r>
              <a:rPr lang="en-US" sz="2400" b="0" dirty="0" smtClean="0"/>
              <a:t>By signing the Paine-Aldridge Tariff Act, supporting Ballinger against Pinchot, and backing Cannon (a democrat in control of congressional legislation), Taft gave the impression that he had “sold the Square Deal down the river”.</a:t>
            </a:r>
          </a:p>
          <a:p>
            <a:r>
              <a:rPr lang="en-US" sz="2400" b="0" dirty="0" smtClean="0"/>
              <a:t>	In 1910, democrats took control of congress in both the House of Representatives and the Senate.</a:t>
            </a:r>
          </a:p>
          <a:p>
            <a:endParaRPr lang="en-US" sz="2400" b="0" dirty="0" smtClean="0"/>
          </a:p>
          <a:p>
            <a:r>
              <a:rPr lang="en-US" sz="2400" b="0" dirty="0" smtClean="0"/>
              <a:t>Rather than supporting cooperation between big business and government regulation to keep big businesses acting ethically and legally, Taft used government regulation to take down big business.</a:t>
            </a:r>
          </a:p>
          <a:p>
            <a:r>
              <a:rPr lang="en-US" sz="2400" b="0" u="sng" dirty="0" smtClean="0"/>
              <a:t>Roosevelt believed Taft’s focus on breaking up trusts was destroying the carefully crafted system of cooperation and regulation that Roosevelt had established with big business through the Bureau of Corporations.</a:t>
            </a:r>
          </a:p>
          <a:p>
            <a:endParaRPr lang="en-US" sz="24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Questions</a:t>
            </a:r>
            <a:endParaRPr lang="en-US" dirty="0"/>
          </a:p>
        </p:txBody>
      </p:sp>
      <p:sp>
        <p:nvSpPr>
          <p:cNvPr id="3" name="Content Placeholder 2"/>
          <p:cNvSpPr>
            <a:spLocks noGrp="1"/>
          </p:cNvSpPr>
          <p:nvPr>
            <p:ph idx="1"/>
          </p:nvPr>
        </p:nvSpPr>
        <p:spPr/>
        <p:txBody>
          <a:bodyPr>
            <a:normAutofit lnSpcReduction="10000"/>
          </a:bodyPr>
          <a:lstStyle/>
          <a:p>
            <a:pPr lvl="0"/>
            <a:r>
              <a:rPr lang="en-US" sz="2000" dirty="0" smtClean="0">
                <a:solidFill>
                  <a:srgbClr val="000000"/>
                </a:solidFill>
              </a:rPr>
              <a:t>● What did Roosevelt warn </a:t>
            </a:r>
            <a:r>
              <a:rPr lang="en-US" sz="2000" dirty="0">
                <a:solidFill>
                  <a:srgbClr val="000000"/>
                </a:solidFill>
              </a:rPr>
              <a:t>Taft </a:t>
            </a:r>
            <a:r>
              <a:rPr lang="en-US" sz="2000" dirty="0" smtClean="0">
                <a:solidFill>
                  <a:srgbClr val="000000"/>
                </a:solidFill>
              </a:rPr>
              <a:t>about?</a:t>
            </a:r>
          </a:p>
          <a:p>
            <a:pPr lvl="0"/>
            <a:endParaRPr lang="en-US" sz="2000" dirty="0">
              <a:solidFill>
                <a:srgbClr val="000000"/>
              </a:solidFill>
            </a:endParaRPr>
          </a:p>
          <a:p>
            <a:pPr lvl="0"/>
            <a:r>
              <a:rPr lang="en-US" sz="2000" dirty="0" smtClean="0">
                <a:solidFill>
                  <a:srgbClr val="000000"/>
                </a:solidFill>
              </a:rPr>
              <a:t>● </a:t>
            </a:r>
            <a:r>
              <a:rPr lang="en-US" sz="2000" dirty="0">
                <a:solidFill>
                  <a:srgbClr val="000000"/>
                </a:solidFill>
              </a:rPr>
              <a:t>Describe the Payne-Aldrich Tariff</a:t>
            </a:r>
            <a:r>
              <a:rPr lang="en-US" sz="2000" dirty="0" smtClean="0">
                <a:solidFill>
                  <a:srgbClr val="000000"/>
                </a:solidFill>
              </a:rPr>
              <a:t>.</a:t>
            </a:r>
          </a:p>
          <a:p>
            <a:pPr lvl="0"/>
            <a:endParaRPr lang="en-US" sz="2000" dirty="0">
              <a:solidFill>
                <a:srgbClr val="000000"/>
              </a:solidFill>
            </a:endParaRPr>
          </a:p>
          <a:p>
            <a:pPr lvl="0"/>
            <a:r>
              <a:rPr lang="en-US" sz="2000" dirty="0" smtClean="0">
                <a:solidFill>
                  <a:srgbClr val="000000"/>
                </a:solidFill>
              </a:rPr>
              <a:t>● What were the </a:t>
            </a:r>
            <a:r>
              <a:rPr lang="en-US" sz="2000" dirty="0">
                <a:solidFill>
                  <a:srgbClr val="000000"/>
                </a:solidFill>
              </a:rPr>
              <a:t>activities of Richard A. </a:t>
            </a:r>
            <a:r>
              <a:rPr lang="en-US" sz="2000" dirty="0" smtClean="0">
                <a:solidFill>
                  <a:srgbClr val="000000"/>
                </a:solidFill>
              </a:rPr>
              <a:t>Ballinger?</a:t>
            </a:r>
          </a:p>
          <a:p>
            <a:pPr lvl="0"/>
            <a:endParaRPr lang="en-US" sz="2000" dirty="0">
              <a:solidFill>
                <a:srgbClr val="000000"/>
              </a:solidFill>
            </a:endParaRPr>
          </a:p>
          <a:p>
            <a:pPr lvl="0"/>
            <a:r>
              <a:rPr lang="en-US" sz="2000" dirty="0" smtClean="0">
                <a:solidFill>
                  <a:srgbClr val="000000"/>
                </a:solidFill>
              </a:rPr>
              <a:t>● What did the </a:t>
            </a:r>
            <a:r>
              <a:rPr lang="en-US" sz="2000" dirty="0">
                <a:solidFill>
                  <a:srgbClr val="000000"/>
                </a:solidFill>
              </a:rPr>
              <a:t>Children’s Bureau </a:t>
            </a:r>
            <a:r>
              <a:rPr lang="en-US" sz="2000" dirty="0" smtClean="0">
                <a:solidFill>
                  <a:srgbClr val="000000"/>
                </a:solidFill>
              </a:rPr>
              <a:t>do for Child Labor?</a:t>
            </a:r>
          </a:p>
          <a:p>
            <a:pPr lvl="0"/>
            <a:endParaRPr lang="en-US" sz="2000" dirty="0">
              <a:solidFill>
                <a:srgbClr val="000000"/>
              </a:solidFill>
            </a:endParaRPr>
          </a:p>
          <a:p>
            <a:pPr lvl="0"/>
            <a:r>
              <a:rPr lang="en-US" sz="2000" dirty="0" smtClean="0">
                <a:solidFill>
                  <a:srgbClr val="000000"/>
                </a:solidFill>
              </a:rPr>
              <a:t>● How did Roosevelt feel </a:t>
            </a:r>
            <a:r>
              <a:rPr lang="en-US" sz="2000" dirty="0">
                <a:solidFill>
                  <a:srgbClr val="000000"/>
                </a:solidFill>
              </a:rPr>
              <a:t>about Taft’s attempts to break up </a:t>
            </a:r>
            <a:r>
              <a:rPr lang="en-US" sz="2000" dirty="0" smtClean="0">
                <a:solidFill>
                  <a:srgbClr val="000000"/>
                </a:solidFill>
              </a:rPr>
              <a:t>trusts?</a:t>
            </a:r>
            <a:endParaRPr lang="en-US" sz="2000" dirty="0">
              <a:solidFill>
                <a:srgbClr val="000000"/>
              </a:solidFill>
            </a:endParaRPr>
          </a:p>
          <a:p>
            <a:endParaRPr lang="en-US" dirty="0"/>
          </a:p>
        </p:txBody>
      </p:sp>
    </p:spTree>
    <p:extLst>
      <p:ext uri="{BB962C8B-B14F-4D97-AF65-F5344CB8AC3E}">
        <p14:creationId xmlns:p14="http://schemas.microsoft.com/office/powerpoint/2010/main" val="990476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Essay question</a:t>
            </a:r>
            <a:endParaRPr lang="en-US" dirty="0"/>
          </a:p>
        </p:txBody>
      </p:sp>
      <p:sp>
        <p:nvSpPr>
          <p:cNvPr id="3" name="Content Placeholder 2"/>
          <p:cNvSpPr>
            <a:spLocks noGrp="1"/>
          </p:cNvSpPr>
          <p:nvPr>
            <p:ph idx="1"/>
          </p:nvPr>
        </p:nvSpPr>
        <p:spPr>
          <a:xfrm>
            <a:off x="381000" y="1100628"/>
            <a:ext cx="8305800" cy="3579849"/>
          </a:xfrm>
        </p:spPr>
        <p:txBody>
          <a:bodyPr/>
          <a:lstStyle/>
          <a:p>
            <a:pPr lvl="0"/>
            <a:r>
              <a:rPr lang="en-US" sz="2000" dirty="0">
                <a:solidFill>
                  <a:srgbClr val="000000"/>
                </a:solidFill>
              </a:rPr>
              <a:t>Compare </a:t>
            </a:r>
            <a:r>
              <a:rPr lang="en-US" sz="2000" dirty="0" smtClean="0">
                <a:solidFill>
                  <a:srgbClr val="000000"/>
                </a:solidFill>
              </a:rPr>
              <a:t>the </a:t>
            </a:r>
            <a:r>
              <a:rPr lang="en-US" sz="2000" dirty="0">
                <a:solidFill>
                  <a:srgbClr val="000000"/>
                </a:solidFill>
              </a:rPr>
              <a:t>personalities  of Theodore Roosevelt and William Howard </a:t>
            </a:r>
            <a:r>
              <a:rPr lang="en-US" sz="2000" dirty="0" smtClean="0">
                <a:solidFill>
                  <a:srgbClr val="000000"/>
                </a:solidFill>
              </a:rPr>
              <a:t>Taft.</a:t>
            </a:r>
            <a:endParaRPr lang="en-US" sz="2000" dirty="0">
              <a:solidFill>
                <a:srgbClr val="000000"/>
              </a:solidFill>
            </a:endParaRPr>
          </a:p>
          <a:p>
            <a:endParaRPr lang="en-US" dirty="0"/>
          </a:p>
        </p:txBody>
      </p:sp>
    </p:spTree>
    <p:extLst>
      <p:ext uri="{BB962C8B-B14F-4D97-AF65-F5344CB8AC3E}">
        <p14:creationId xmlns:p14="http://schemas.microsoft.com/office/powerpoint/2010/main" val="2333951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Essay answer</a:t>
            </a:r>
            <a:endParaRPr lang="en-US" dirty="0"/>
          </a:p>
        </p:txBody>
      </p:sp>
      <p:sp>
        <p:nvSpPr>
          <p:cNvPr id="3" name="Content Placeholder 2"/>
          <p:cNvSpPr>
            <a:spLocks noGrp="1"/>
          </p:cNvSpPr>
          <p:nvPr>
            <p:ph idx="1"/>
          </p:nvPr>
        </p:nvSpPr>
        <p:spPr>
          <a:xfrm>
            <a:off x="381000" y="1100628"/>
            <a:ext cx="8305800" cy="3579849"/>
          </a:xfrm>
        </p:spPr>
        <p:txBody>
          <a:bodyPr/>
          <a:lstStyle/>
          <a:p>
            <a:pPr lvl="0"/>
            <a:r>
              <a:rPr lang="en-US" sz="2000" dirty="0">
                <a:solidFill>
                  <a:srgbClr val="000000"/>
                </a:solidFill>
              </a:rPr>
              <a:t>Compare </a:t>
            </a:r>
            <a:r>
              <a:rPr lang="en-US" sz="2000" dirty="0" smtClean="0">
                <a:solidFill>
                  <a:srgbClr val="000000"/>
                </a:solidFill>
              </a:rPr>
              <a:t>the </a:t>
            </a:r>
            <a:r>
              <a:rPr lang="en-US" sz="2000" dirty="0">
                <a:solidFill>
                  <a:srgbClr val="000000"/>
                </a:solidFill>
              </a:rPr>
              <a:t>personalities  of Theodore Roosevelt and William Howard </a:t>
            </a:r>
            <a:r>
              <a:rPr lang="en-US" sz="2000" dirty="0" smtClean="0">
                <a:solidFill>
                  <a:srgbClr val="000000"/>
                </a:solidFill>
              </a:rPr>
              <a:t>Taft.</a:t>
            </a:r>
          </a:p>
          <a:p>
            <a:pPr lvl="0"/>
            <a:r>
              <a:rPr lang="en-US" sz="2000" dirty="0">
                <a:solidFill>
                  <a:srgbClr val="000000"/>
                </a:solidFill>
              </a:rPr>
              <a:t>	 </a:t>
            </a:r>
          </a:p>
          <a:p>
            <a:pPr lvl="0"/>
            <a:r>
              <a:rPr lang="en-US" sz="2000" b="0" dirty="0" smtClean="0">
                <a:solidFill>
                  <a:srgbClr val="000000"/>
                </a:solidFill>
              </a:rPr>
              <a:t>	Roosevelt and Taft were very different kinds of men. Roosevelt was a dynamic person who loved the spotlight and the rough-and-tumble world of politics. He had grand ideas and schemes, but left the details of administering them to others. Taft was in many ways the opposite. He was a skillful administrator and judge. He disliked political maneuvering, and preferred to avoid conflict with  others. Unlike Roosevelt, who acted quickly and decisively on issues, Taft responded slowly, approaching problems from a legalistic point of view.</a:t>
            </a:r>
            <a:endParaRPr lang="en-US" sz="2000" b="0" dirty="0">
              <a:solidFill>
                <a:srgbClr val="000000"/>
              </a:solidFill>
            </a:endParaRPr>
          </a:p>
          <a:p>
            <a:endParaRPr lang="en-US" dirty="0"/>
          </a:p>
        </p:txBody>
      </p:sp>
    </p:spTree>
    <p:extLst>
      <p:ext uri="{BB962C8B-B14F-4D97-AF65-F5344CB8AC3E}">
        <p14:creationId xmlns:p14="http://schemas.microsoft.com/office/powerpoint/2010/main" val="303985189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186</TotalTime>
  <Words>171</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Angles</vt:lpstr>
      <vt:lpstr>The Progressive Movement</vt:lpstr>
      <vt:lpstr>Learning targets</vt:lpstr>
      <vt:lpstr>Taft Becomes President </vt:lpstr>
      <vt:lpstr>Taft Becomes President </vt:lpstr>
      <vt:lpstr>Taft’s Progressive Reforms</vt:lpstr>
      <vt:lpstr>Control of the house and senate</vt:lpstr>
      <vt:lpstr>Review Questions</vt:lpstr>
      <vt:lpstr>Essay question</vt:lpstr>
      <vt:lpstr>Essay answer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Progressive Movement</dc:title>
  <dc:creator>Deborah Rumbaugh</dc:creator>
  <cp:lastModifiedBy>Rumbaugh, Wayne</cp:lastModifiedBy>
  <cp:revision>16</cp:revision>
  <dcterms:created xsi:type="dcterms:W3CDTF">2012-11-30T00:50:07Z</dcterms:created>
  <dcterms:modified xsi:type="dcterms:W3CDTF">2013-10-15T22:08:33Z</dcterms:modified>
</cp:coreProperties>
</file>