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57" r:id="rId6"/>
    <p:sldId id="258" r:id="rId7"/>
    <p:sldId id="259" r:id="rId8"/>
    <p:sldId id="263" r:id="rId9"/>
    <p:sldId id="266" r:id="rId10"/>
    <p:sldId id="264"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1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9BE58-CDC0-4A64-8F50-B93B1DEF237F}"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9BE58-CDC0-4A64-8F50-B93B1DEF237F}"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9BE58-CDC0-4A64-8F50-B93B1DEF237F}"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9BE58-CDC0-4A64-8F50-B93B1DEF237F}"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759BE58-CDC0-4A64-8F50-B93B1DEF237F}"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59BE58-CDC0-4A64-8F50-B93B1DEF237F}"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CE4D9-4AB9-46EB-AEA7-A5FAC5FE584E}"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9BE58-CDC0-4A64-8F50-B93B1DEF237F}"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9BE58-CDC0-4A64-8F50-B93B1DEF237F}"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9BE58-CDC0-4A64-8F50-B93B1DEF237F}"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759BE58-CDC0-4A64-8F50-B93B1DEF237F}" type="datetimeFigureOut">
              <a:rPr lang="en-US" smtClean="0"/>
              <a:pPr/>
              <a:t>1/22/2014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78CE4D9-4AB9-46EB-AEA7-A5FAC5FE58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9BE58-CDC0-4A64-8F50-B93B1DEF237F}"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CE4D9-4AB9-46EB-AEA7-A5FAC5FE58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759BE58-CDC0-4A64-8F50-B93B1DEF237F}" type="datetimeFigureOut">
              <a:rPr lang="en-US" smtClean="0"/>
              <a:pPr/>
              <a:t>1/22/2014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78CE4D9-4AB9-46EB-AEA7-A5FAC5FE58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The Great Depression Begins </a:t>
            </a:r>
            <a:endParaRPr lang="en-US" sz="4400" dirty="0"/>
          </a:p>
        </p:txBody>
      </p:sp>
      <p:sp>
        <p:nvSpPr>
          <p:cNvPr id="3" name="Subtitle 2"/>
          <p:cNvSpPr>
            <a:spLocks noGrp="1"/>
          </p:cNvSpPr>
          <p:nvPr>
            <p:ph type="subTitle" idx="1"/>
          </p:nvPr>
        </p:nvSpPr>
        <p:spPr/>
        <p:txBody>
          <a:bodyPr>
            <a:normAutofit/>
          </a:bodyPr>
          <a:lstStyle/>
          <a:p>
            <a:r>
              <a:rPr lang="en-US" sz="1800" dirty="0" smtClean="0"/>
              <a:t>Causes of the Depression </a:t>
            </a:r>
            <a:endParaRPr lang="en-US" sz="1800" dirty="0"/>
          </a:p>
        </p:txBody>
      </p:sp>
    </p:spTree>
    <p:extLst>
      <p:ext uri="{BB962C8B-B14F-4D97-AF65-F5344CB8AC3E}">
        <p14:creationId xmlns:p14="http://schemas.microsoft.com/office/powerpoint/2010/main" val="260640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a:xfrm>
            <a:off x="822960" y="1100628"/>
            <a:ext cx="7520940" cy="4614372"/>
          </a:xfrm>
        </p:spPr>
        <p:txBody>
          <a:bodyPr/>
          <a:lstStyle/>
          <a:p>
            <a:r>
              <a:rPr lang="en-US" dirty="0" smtClean="0"/>
              <a:t>Discuss three major causes of the Great Depression.</a:t>
            </a:r>
          </a:p>
          <a:p>
            <a:endParaRPr lang="en-US" dirty="0"/>
          </a:p>
        </p:txBody>
      </p:sp>
    </p:spTree>
    <p:extLst>
      <p:ext uri="{BB962C8B-B14F-4D97-AF65-F5344CB8AC3E}">
        <p14:creationId xmlns:p14="http://schemas.microsoft.com/office/powerpoint/2010/main" val="112233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a:xfrm>
            <a:off x="822960" y="1100628"/>
            <a:ext cx="7520940" cy="4614372"/>
          </a:xfrm>
        </p:spPr>
        <p:txBody>
          <a:bodyPr>
            <a:normAutofit lnSpcReduction="10000"/>
          </a:bodyPr>
          <a:lstStyle/>
          <a:p>
            <a:r>
              <a:rPr lang="en-US" dirty="0" smtClean="0"/>
              <a:t>Discuss three major causes of the Great Depression.</a:t>
            </a:r>
          </a:p>
          <a:p>
            <a:r>
              <a:rPr lang="en-US" dirty="0"/>
              <a:t>	</a:t>
            </a:r>
            <a:r>
              <a:rPr lang="en-US" b="0" dirty="0" smtClean="0"/>
              <a:t>Most economists agree that </a:t>
            </a:r>
            <a:r>
              <a:rPr lang="en-US" b="0" u="sng" dirty="0" smtClean="0"/>
              <a:t>overproduction</a:t>
            </a:r>
            <a:r>
              <a:rPr lang="en-US" b="0" dirty="0" smtClean="0"/>
              <a:t> was a key cause of the depression. Increasingly efficient machinery greatly sped the production of factory and farm goods. Most Americans, however, did not earn enough to buy up the flood of goods they helped produce. As consumers bought more on the installment plan, the debt forced some to reduce their other purchases. As sales slowed, manufacturers cut production and laid off employees. Jobless workers had to cut back purchases even more, causing business activity to spiral downward. A second cause was the </a:t>
            </a:r>
            <a:r>
              <a:rPr lang="en-US" b="0" u="sng" dirty="0" smtClean="0"/>
              <a:t>loss of export sales</a:t>
            </a:r>
            <a:r>
              <a:rPr lang="en-US" b="0" dirty="0" smtClean="0"/>
              <a:t>. American banks were making lucrative loans to speculators instead of to foreign companies. This fact, along with the Hawley-Smoot Tariff that dampened foreign sales in the United States, caused foreign sales in the United States, caused foreign companies to have less to spend on American products. A third cause was </a:t>
            </a:r>
            <a:r>
              <a:rPr lang="en-US" b="0" u="sng" dirty="0" smtClean="0"/>
              <a:t>mistakes by the Federal Reserve</a:t>
            </a:r>
            <a:r>
              <a:rPr lang="en-US" b="0" dirty="0" smtClean="0"/>
              <a:t>. Instead of raising interest rates to curb excessive speculation, it lowered rates. This action encouraged banks to make risky loans and encouraged businesses to borrow more money to expand production, adding to the problem of overproduction.</a:t>
            </a:r>
            <a:endParaRPr lang="en-US" dirty="0" smtClean="0"/>
          </a:p>
          <a:p>
            <a:r>
              <a:rPr lang="en-US" dirty="0"/>
              <a:t>	</a:t>
            </a:r>
            <a:endParaRPr lang="en-US" dirty="0" smtClean="0"/>
          </a:p>
          <a:p>
            <a:endParaRPr lang="en-US" dirty="0"/>
          </a:p>
        </p:txBody>
      </p:sp>
    </p:spTree>
    <p:extLst>
      <p:ext uri="{BB962C8B-B14F-4D97-AF65-F5344CB8AC3E}">
        <p14:creationId xmlns:p14="http://schemas.microsoft.com/office/powerpoint/2010/main" val="274562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p:txBody>
          <a:bodyPr/>
          <a:lstStyle/>
          <a:p>
            <a:r>
              <a:rPr lang="en-US" dirty="0" smtClean="0"/>
              <a:t>Use the diagram to help you explain how banks operate and why runs on banks can result in bank failure.</a:t>
            </a:r>
          </a:p>
          <a:p>
            <a:pPr algn="ctr"/>
            <a:endParaRPr lang="en-US" dirty="0" smtClean="0"/>
          </a:p>
          <a:p>
            <a:pPr algn="ctr"/>
            <a:r>
              <a:rPr lang="en-US" dirty="0" smtClean="0"/>
              <a:t>$$$$ Deposits $$$$   &gt;&gt;&gt;&gt;    Bank   &gt;&gt;&gt;&gt;   $$$$ loans $$$$</a:t>
            </a:r>
            <a:endParaRPr lang="en-US" dirty="0"/>
          </a:p>
        </p:txBody>
      </p:sp>
    </p:spTree>
    <p:extLst>
      <p:ext uri="{BB962C8B-B14F-4D97-AF65-F5344CB8AC3E}">
        <p14:creationId xmlns:p14="http://schemas.microsoft.com/office/powerpoint/2010/main" val="372430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p:txBody>
          <a:bodyPr/>
          <a:lstStyle/>
          <a:p>
            <a:r>
              <a:rPr lang="en-US" dirty="0" smtClean="0"/>
              <a:t>Use the diagram to help you explain how banks operate and why runs on banks can result in bank failure.</a:t>
            </a:r>
          </a:p>
          <a:p>
            <a:pPr algn="ctr"/>
            <a:endParaRPr lang="en-US" dirty="0" smtClean="0"/>
          </a:p>
          <a:p>
            <a:pPr algn="ctr"/>
            <a:r>
              <a:rPr lang="en-US" dirty="0" smtClean="0"/>
              <a:t>$$$$ Deposits $$$$   &gt;&gt;&gt;&gt;    Bank   &gt;&gt;&gt;&gt;   $$$$ loans $$$$</a:t>
            </a:r>
          </a:p>
          <a:p>
            <a:r>
              <a:rPr lang="en-US" b="0" dirty="0" smtClean="0"/>
              <a:t>	</a:t>
            </a:r>
          </a:p>
          <a:p>
            <a:endParaRPr lang="en-US" b="0" dirty="0"/>
          </a:p>
          <a:p>
            <a:r>
              <a:rPr lang="en-US" b="0" dirty="0" smtClean="0"/>
              <a:t>	Most banks make a profit by lending out money received from depositors and collecting interest on the loans. The bank holds only a fraction of the depositors’ money to cover everyday business, such as occasional withdrawals. Ordinarily that reserve is enough to meet the bank’s needs, but if too many people withdraw their money at the same time, the reserves will not be sufficient to cover the withdrawals, and the bank will eventually collapse.</a:t>
            </a:r>
            <a:endParaRPr lang="en-US" b="0" dirty="0"/>
          </a:p>
        </p:txBody>
      </p:sp>
    </p:spTree>
    <p:extLst>
      <p:ext uri="{BB962C8B-B14F-4D97-AF65-F5344CB8AC3E}">
        <p14:creationId xmlns:p14="http://schemas.microsoft.com/office/powerpoint/2010/main" val="248928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Prosperity</a:t>
            </a:r>
            <a:endParaRPr lang="en-US" dirty="0"/>
          </a:p>
        </p:txBody>
      </p:sp>
      <p:sp>
        <p:nvSpPr>
          <p:cNvPr id="3" name="Content Placeholder 2"/>
          <p:cNvSpPr>
            <a:spLocks noGrp="1"/>
          </p:cNvSpPr>
          <p:nvPr>
            <p:ph idx="1"/>
          </p:nvPr>
        </p:nvSpPr>
        <p:spPr>
          <a:xfrm>
            <a:off x="822960" y="1100628"/>
            <a:ext cx="7520940" cy="4461972"/>
          </a:xfrm>
        </p:spPr>
        <p:txBody>
          <a:bodyPr>
            <a:normAutofit/>
          </a:bodyPr>
          <a:lstStyle/>
          <a:p>
            <a:r>
              <a:rPr lang="en-US" dirty="0" smtClean="0"/>
              <a:t>During the “Roaring Twenties” most Americans enjoyed </a:t>
            </a:r>
            <a:r>
              <a:rPr lang="en-US" u="sng" dirty="0" smtClean="0"/>
              <a:t>great prosperity </a:t>
            </a:r>
            <a:r>
              <a:rPr lang="en-US" dirty="0" smtClean="0"/>
              <a:t>and as such, </a:t>
            </a:r>
            <a:r>
              <a:rPr lang="en-US" u="sng" dirty="0" smtClean="0"/>
              <a:t>elected Herbert Hoover </a:t>
            </a:r>
            <a:r>
              <a:rPr lang="en-US" dirty="0" smtClean="0"/>
              <a:t>to continue the republican run in the White House.</a:t>
            </a:r>
          </a:p>
          <a:p>
            <a:r>
              <a:rPr lang="en-US" u="sng" dirty="0" smtClean="0"/>
              <a:t>Alfred E. Smith </a:t>
            </a:r>
            <a:r>
              <a:rPr lang="en-US" dirty="0" smtClean="0"/>
              <a:t>ran for president against Herbert Hoover in 1928 but lost because he was </a:t>
            </a:r>
            <a:r>
              <a:rPr lang="en-US" u="sng" dirty="0" smtClean="0"/>
              <a:t>Catholic. </a:t>
            </a:r>
            <a:r>
              <a:rPr lang="en-US" dirty="0" smtClean="0"/>
              <a:t>He was know as the “wet” candidate.</a:t>
            </a:r>
            <a:endParaRPr lang="en-US" u="sng" dirty="0" smtClean="0"/>
          </a:p>
          <a:p>
            <a:endParaRPr lang="en-US" dirty="0"/>
          </a:p>
        </p:txBody>
      </p:sp>
      <p:pic>
        <p:nvPicPr>
          <p:cNvPr id="5122" name="Picture 2" descr="http://upload.wikimedia.org/wikipedia/commons/thumb/b/ba/HerbertHoover.jpg/220px-HerbertHoover.jpg"/>
          <p:cNvPicPr>
            <a:picLocks noChangeAspect="1" noChangeArrowheads="1"/>
          </p:cNvPicPr>
          <p:nvPr/>
        </p:nvPicPr>
        <p:blipFill>
          <a:blip r:embed="rId2" cstate="print"/>
          <a:srcRect/>
          <a:stretch>
            <a:fillRect/>
          </a:stretch>
        </p:blipFill>
        <p:spPr bwMode="auto">
          <a:xfrm>
            <a:off x="990600" y="2895600"/>
            <a:ext cx="2095500" cy="2600325"/>
          </a:xfrm>
          <a:prstGeom prst="rect">
            <a:avLst/>
          </a:prstGeom>
          <a:noFill/>
        </p:spPr>
      </p:pic>
      <p:pic>
        <p:nvPicPr>
          <p:cNvPr id="5124" name="Picture 4" descr="http://www.archny.org/media/theme-images-top-corner/thestatesman.jpg"/>
          <p:cNvPicPr>
            <a:picLocks noChangeAspect="1" noChangeArrowheads="1"/>
          </p:cNvPicPr>
          <p:nvPr/>
        </p:nvPicPr>
        <p:blipFill>
          <a:blip r:embed="rId3" cstate="print"/>
          <a:srcRect/>
          <a:stretch>
            <a:fillRect/>
          </a:stretch>
        </p:blipFill>
        <p:spPr bwMode="auto">
          <a:xfrm>
            <a:off x="4419600" y="3124200"/>
            <a:ext cx="3419475" cy="18773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920s-ghs.wikispaces.com/file/view/20s_washing_machine.jpg/92465314/20s_washing_machine.jpg"/>
          <p:cNvPicPr>
            <a:picLocks noChangeAspect="1" noChangeArrowheads="1"/>
          </p:cNvPicPr>
          <p:nvPr/>
        </p:nvPicPr>
        <p:blipFill>
          <a:blip r:embed="rId2" cstate="print"/>
          <a:srcRect/>
          <a:stretch>
            <a:fillRect/>
          </a:stretch>
        </p:blipFill>
        <p:spPr bwMode="auto">
          <a:xfrm>
            <a:off x="6705600" y="3390741"/>
            <a:ext cx="2200275" cy="3295810"/>
          </a:xfrm>
          <a:prstGeom prst="rect">
            <a:avLst/>
          </a:prstGeom>
          <a:noFill/>
        </p:spPr>
      </p:pic>
      <p:sp>
        <p:nvSpPr>
          <p:cNvPr id="2" name="Title 1"/>
          <p:cNvSpPr>
            <a:spLocks noGrp="1"/>
          </p:cNvSpPr>
          <p:nvPr>
            <p:ph type="title"/>
          </p:nvPr>
        </p:nvSpPr>
        <p:spPr/>
        <p:txBody>
          <a:bodyPr/>
          <a:lstStyle/>
          <a:p>
            <a:r>
              <a:rPr lang="en-US" dirty="0" smtClean="0"/>
              <a:t>American Prosperity</a:t>
            </a:r>
            <a:endParaRPr lang="en-US" dirty="0"/>
          </a:p>
        </p:txBody>
      </p:sp>
      <p:sp>
        <p:nvSpPr>
          <p:cNvPr id="3" name="Content Placeholder 2"/>
          <p:cNvSpPr>
            <a:spLocks noGrp="1"/>
          </p:cNvSpPr>
          <p:nvPr>
            <p:ph idx="1"/>
          </p:nvPr>
        </p:nvSpPr>
        <p:spPr>
          <a:xfrm>
            <a:off x="457200" y="1100628"/>
            <a:ext cx="8305800" cy="4919172"/>
          </a:xfrm>
        </p:spPr>
        <p:txBody>
          <a:bodyPr>
            <a:normAutofit/>
          </a:bodyPr>
          <a:lstStyle/>
          <a:p>
            <a:r>
              <a:rPr lang="en-US" dirty="0" smtClean="0"/>
              <a:t>New inventions made life easier and gave people more free time and more freedom to do other activities.</a:t>
            </a:r>
          </a:p>
          <a:p>
            <a:r>
              <a:rPr lang="en-US" dirty="0" smtClean="0"/>
              <a:t>Some people had extra money to spend, but even if they didn’t, they bought things on credit.</a:t>
            </a:r>
          </a:p>
          <a:p>
            <a:r>
              <a:rPr lang="en-US" dirty="0" smtClean="0"/>
              <a:t>	Buying things on credit  (</a:t>
            </a:r>
            <a:r>
              <a:rPr lang="en-US" u="sng" dirty="0" smtClean="0"/>
              <a:t>called the installment plan</a:t>
            </a:r>
            <a:r>
              <a:rPr lang="en-US" dirty="0" smtClean="0"/>
              <a:t>) created a demand for more products.</a:t>
            </a:r>
          </a:p>
          <a:p>
            <a:r>
              <a:rPr lang="en-US" dirty="0" smtClean="0"/>
              <a:t>	Many companies produced mass amounts of products in anticipation that people would continue to buy, buy, buy…</a:t>
            </a:r>
          </a:p>
          <a:p>
            <a:r>
              <a:rPr lang="en-US" dirty="0" smtClean="0"/>
              <a:t>		This gave lots of people jobs…and with their job, more money to spend…</a:t>
            </a:r>
          </a:p>
          <a:p>
            <a:r>
              <a:rPr lang="en-US" dirty="0" smtClean="0"/>
              <a:t>Anticipating that people would continue to buy, buy, buy… companies produced products in large quantities.</a:t>
            </a:r>
          </a:p>
          <a:p>
            <a:endParaRPr lang="en-US" dirty="0"/>
          </a:p>
        </p:txBody>
      </p:sp>
      <p:pic>
        <p:nvPicPr>
          <p:cNvPr id="1028" name="Picture 4" descr="http://www.vdta.com/MagazinesLinks/NOV09/Airway-650.jpg"/>
          <p:cNvPicPr>
            <a:picLocks noChangeAspect="1" noChangeArrowheads="1"/>
          </p:cNvPicPr>
          <p:nvPr/>
        </p:nvPicPr>
        <p:blipFill>
          <a:blip r:embed="rId3" cstate="print"/>
          <a:srcRect/>
          <a:stretch>
            <a:fillRect/>
          </a:stretch>
        </p:blipFill>
        <p:spPr bwMode="auto">
          <a:xfrm>
            <a:off x="457200" y="4114800"/>
            <a:ext cx="2663825" cy="2356461"/>
          </a:xfrm>
          <a:prstGeom prst="rect">
            <a:avLst/>
          </a:prstGeom>
          <a:noFill/>
        </p:spPr>
      </p:pic>
      <p:pic>
        <p:nvPicPr>
          <p:cNvPr id="1030" name="Picture 6" descr="http://edu.glogster.com/media/12/53/4/25/53042511.jpg"/>
          <p:cNvPicPr>
            <a:picLocks noChangeAspect="1" noChangeArrowheads="1"/>
          </p:cNvPicPr>
          <p:nvPr/>
        </p:nvPicPr>
        <p:blipFill>
          <a:blip r:embed="rId4" cstate="print"/>
          <a:srcRect/>
          <a:stretch>
            <a:fillRect/>
          </a:stretch>
        </p:blipFill>
        <p:spPr bwMode="auto">
          <a:xfrm>
            <a:off x="3581400" y="4038600"/>
            <a:ext cx="2438400" cy="24900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prosperity</a:t>
            </a:r>
            <a:endParaRPr lang="en-US" dirty="0"/>
          </a:p>
        </p:txBody>
      </p:sp>
      <p:sp>
        <p:nvSpPr>
          <p:cNvPr id="3" name="Content Placeholder 2"/>
          <p:cNvSpPr>
            <a:spLocks noGrp="1"/>
          </p:cNvSpPr>
          <p:nvPr>
            <p:ph idx="1"/>
          </p:nvPr>
        </p:nvSpPr>
        <p:spPr/>
        <p:txBody>
          <a:bodyPr/>
          <a:lstStyle/>
          <a:p>
            <a:r>
              <a:rPr lang="en-US" u="sng" dirty="0" smtClean="0"/>
              <a:t>The Stock Market</a:t>
            </a:r>
            <a:r>
              <a:rPr lang="en-US" dirty="0" smtClean="0"/>
              <a:t>: established as a system for buying and selling shares of companies</a:t>
            </a:r>
            <a:endParaRPr lang="en-US" u="sng" dirty="0" smtClean="0"/>
          </a:p>
          <a:p>
            <a:r>
              <a:rPr lang="en-US" dirty="0" smtClean="0"/>
              <a:t>Many people bought stock (parts of companies) with their extra money (some people even borrowed money to buy stock)</a:t>
            </a:r>
          </a:p>
          <a:p>
            <a:r>
              <a:rPr lang="en-US" dirty="0" smtClean="0"/>
              <a:t>	When a company became worth more money, people could sell the stock they bought and make a profit…then they would buy more.</a:t>
            </a:r>
          </a:p>
          <a:p>
            <a:r>
              <a:rPr lang="en-US" dirty="0" smtClean="0"/>
              <a:t>	Businesses  and Banks also got in on the action of making money on stocks.</a:t>
            </a:r>
          </a:p>
          <a:p>
            <a:r>
              <a:rPr lang="en-US" dirty="0" smtClean="0"/>
              <a:t>Some people even borrowed money to buy stocks and put only a down payment on the stock (</a:t>
            </a:r>
            <a:r>
              <a:rPr lang="en-US" u="sng" dirty="0" smtClean="0"/>
              <a:t>called buying on “margin”</a:t>
            </a:r>
            <a:r>
              <a:rPr lang="en-US" dirty="0" smtClean="0"/>
              <a:t>)</a:t>
            </a:r>
          </a:p>
          <a:p>
            <a:r>
              <a:rPr lang="en-US" dirty="0" smtClean="0"/>
              <a:t>	This was risky because a bank could demand full payment at any time (called a “</a:t>
            </a:r>
            <a:r>
              <a:rPr lang="en-US" u="sng" dirty="0" smtClean="0"/>
              <a:t>margin call</a:t>
            </a:r>
            <a:r>
              <a:rPr lang="en-US" dirty="0" smtClean="0"/>
              <a:t>”)</a:t>
            </a:r>
            <a:endParaRPr lang="en-US" dirty="0"/>
          </a:p>
        </p:txBody>
      </p:sp>
      <p:pic>
        <p:nvPicPr>
          <p:cNvPr id="19458" name="Picture 2" descr="http://t3.gstatic.com/images?q=tbn:ANd9GcTCRw3VUeaiwS-5rI5KcvFF7pLxKUGBvCPXIway9fEqRTjmnm0bzg"/>
          <p:cNvPicPr>
            <a:picLocks noChangeAspect="1" noChangeArrowheads="1"/>
          </p:cNvPicPr>
          <p:nvPr/>
        </p:nvPicPr>
        <p:blipFill>
          <a:blip r:embed="rId2" cstate="print"/>
          <a:srcRect/>
          <a:stretch>
            <a:fillRect/>
          </a:stretch>
        </p:blipFill>
        <p:spPr bwMode="auto">
          <a:xfrm>
            <a:off x="3581400" y="4208720"/>
            <a:ext cx="3505200" cy="26492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 Bull Market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b="0" u="sng" dirty="0" smtClean="0"/>
              <a:t>A long period of rising stock prices, which is known as a bull market. </a:t>
            </a:r>
          </a:p>
          <a:p>
            <a:pPr>
              <a:buFont typeface="Arial" pitchFamily="34" charset="0"/>
              <a:buChar char="•"/>
            </a:pPr>
            <a:r>
              <a:rPr lang="en-US" b="0" u="sng" dirty="0" smtClean="0"/>
              <a:t>Buyers, hoping  to make a  fortune overnight, engaged in speculation.</a:t>
            </a:r>
          </a:p>
          <a:p>
            <a:pPr>
              <a:buFont typeface="Arial" pitchFamily="34" charset="0"/>
              <a:buChar char="•"/>
            </a:pPr>
            <a:r>
              <a:rPr lang="en-US" b="0" u="sng" dirty="0" smtClean="0"/>
              <a:t>Instead of investing in the future of the companies whose shares they bought, speculators took risks, betting that the market would continue to climb, thus enabling them to sell the stock and make money quickly. </a:t>
            </a:r>
          </a:p>
          <a:p>
            <a:pPr>
              <a:buFont typeface="Arial" pitchFamily="34" charset="0"/>
              <a:buChar char="•"/>
            </a:pPr>
            <a:endParaRPr lang="en-US" u="sng" dirty="0"/>
          </a:p>
        </p:txBody>
      </p:sp>
      <p:sp>
        <p:nvSpPr>
          <p:cNvPr id="4" name="AutoShape 2" descr="data:image/jpeg;base64,/9j/4AAQSkZJRgABAQAAAQABAAD/2wCEAAkGBhQSEBUUEhQWFBUWFRwZGBMXFxwVGxgXHBkXFhUcFxocHCgfHhwkHBgYIi8gIycpLCwsGR4xNTAqNSctLSoBCQoKDgwOFw8PFCkYFBwpKSkpKSkpKSkpKSkpKSkpKSkpKSkpKSkpKSkpKSkpLCkpLCksKSksKSkpKSksKSkpLP/AABEIALwBDAMBIgACEQEDEQH/xAAcAAABBQEBAQAAAAAAAAAAAAAGAAQFBwgBAwL/xABLEAACAQIEAgUHCQQHCAIDAAABAgMEEQAFEiETMQYHIkFRFzJUYXGBsxQjNUKDk6PS01JicpEVJENzgqGxCDM0U2OSovAWsiV08f/EABYBAQEBAAAAAAAAAAAAAAAAAAABAv/EABgRAQEBAQEAAAAAAAAAAAAAAAARAUEh/9oADAMBAAIRAxEAPwB11adWmW1OUQ1NVBqciQu/EkXZZJBeyuBsqju7sTa9W2QEkcJARq86eZL6QxcqWcBgoR7lbgaTflh11Q0IlyGkViwAaQkKbarTy9lvFT3jvxOydAqdgQ5kfUAJCxF5QGVrSELfT2QNC2W3dgBSr6u8gjjDmJDqXUifKJAz32GlTJc3O2PWg6tMhmZxFAGEYBZxNNoAOoDta7HzTe3LBLD0LCQcBHVY7rdxH88wVgy65NdmPZAuV5bWx6VvQmJ1IV5Ec2u4bVchdK3VgVAH7gXYWBAwEJF1MZOwDLTBgeRE8pB9hEmPvyKZR6L+NN+ph2/RGoanWCWWCWNTcaoWTkCBtFIqgC+wA228MRcfRyoRrcEOFN1sukHt6z/b77qp7XiQOZuDnyJ5R6L+NN+pheRPKPRfxpv1MNpsiq+IZhGweSxYK9xcDSAdUnMd25FwD7ejo1VO4YhkLizSByCutdLXBkJJHO+kb7iw2AOPIllHov4036mF5Eso9F/Gm/UwU5dE0EFpnTSi7sNQAAF2LM7sbd+52wCVXXKkNWkciB4X2DpdZFbuOhtpEPcyMfC19sBJ+RLKPRfxpv1Mc8iWUei/jTfqYL8szaKojEkLiRDtcdxHMMOasO9SAR3495KhVtqYLc2FyBc+q+ACvIllHov4036mOeRLKPRfxpv1MF1dm8UJAdu0fNRQXdv4UUFiPWBiFzDp3DG+ld7KGOomMksxQIiFS7PcbrpFtSkmxwEX5Eso9F/Gm/UwvIllHov4036mJGk6wIJGk0qdMQBkOpCyAgktoViWQAG7Le1jtscE8coYAqQQRcEbgg8iD4YAI8iWUei/jTfqY55Eso9F/Gm/UwdYb1eYxRW4siR35a2C39lzgA3yJZR6L+NN+pjvkSyj0X8ab9TBlSV0cq6o3V18VIYfzGPfAA3kSyj0X8ab9THPIllHov4036mDrCwAL5Eso9F/Gm/UwvIllHov4036mDrHCbYAG8iWUei/jTfqYXkSyj0X8ab9TBOc/RjaFWqD/wBKxUe2QkJf1ar+rCXM5u+lkt6pIj/rIMAMeRLKPRfxpv1MLyJZR6L+NN+pgoOdhf8AeQzp9mZP84i9vfhxSZrFKSI5FcjmoI1D2rzHvGAD/IllHov4036mF5Eso9F/Gm/UwdYWABfIllHov4036mF5Eso9F/Gm/UwdYWABfIllHov4036mKC60skho81ngp00RII9K3LW1Rox3Yk8ye/Gt8ZX67vpyp9kXwY8Bd3Ul9B0v2vxpMHWAXqS+g6X7X40mDrALCwsLALHMQ3SrMTHEEVijSkrxBzjQKzzSe1Y1a37xQd+PnodlQgpRZOHxGMvD/YD7qntVAoJ72BPfgJzCwsRueZ0KeO4UyyttHAltcjeAvyAvdm5KNzgF0iYfJZblQChUs7BVCt2WJJIGwJNri9rd+KWk6sJKq7VNRLIiLphkZzHHEm+w4il2FtFjZAbG7HFitktQ39YzGqjhAsQiBQINrdh5CUDG+7aWbayuBtgZzjrCymnZSi/K5CLiebXMBYkEqX1Ncm9tKqpse0LYBt0O6EJSvenzOVJZOysqx6oZHCnsEuDHIbXOkNq22tY48c66cLC7xpFT1Ui9l3LNUl35cMM4Vm7Qt82pVdQuqgHHjmPW29bSzU5pbtJdFjCPqVdIJY3DDzSdxYrsQDbEdS05qJYVbXUTrAgZAkYCnsFySECKi6VQM5bXYgFQNRiplOikjf1mtglgjCqHSNgoiALMWVGMjFAGGphotY2U2NmNV0i4qIsroYKObRDLMpdZC4cRB0AtJIsZTZQAAWJKkgh7R59LSGSkMVTK0qtTwxG7oZbylyg1lUVEaO6qxsN9wdnOWU9RQVcUcGXPKugRJJMNOhV1cTQyl0BkZS5Ziv1QdtOA9oOjiROKmKeeCVARxamnZ4zssbidwgslkUWL2SxsFN7PcszuXLEETreOR3aMArJoWydiMAoJEvqOpCW7QJjW5sh1q1EbS/LMuaFEsNpNZ7XIE6Au6hyNwDpI9ePih6R5FmQaNeHTux+si07kmx2NtD79xv7OWKjyzjrHrpHaKKD5IikiSqYGW3bKKUVgoS9tmlAF7ja2K16TFGmZVLzTOSpqahxUOWvYpEq/NqRcbjVa4tYb4s+o6DcBJTJNKQ7uwzEFZiEkCgiqiIAKCwuwupF9WlcB9VkEdLWU0dWwEXEQXe7K8R0h3ja2l4mCKpW6mISNsR2sBYPU30QkoqLXMxaSchgt7qkf1APWR2j7QO7FgYhekWcSU4iZFVkLniCxLaAjSNosfOCox3Bva217iYjkDAEEEEXBG4IPIj1YD6wsLCwHnU1CxozubKqlmPgALk/yxCSRK0ZnrTpjA1cFzpjjTuMo5M/InVdVOwG2ovM6GowIeTzrceIRXm/1jGPvpBRmWkniVgpkhdAzGwBZCoJNjtvgPCHpXRlbrUw20sR2wBpjUPIR6lUgm3IHHz/8xorkfKYbq2k9sGzatNj69W1vHbFd5n0NlqaVFkrqfXBC8aSmoElmkECWJEKaUaOOZdNmPb5nukoui0zxGCSqhaH5Us401FtMYqPlLBAsSspMbE6jI1iARYbgDhOk1KSoFRFdywVdYuxQkSADn2SCD4EY7KlPU2B0SHQrgg9oI99DowOpQdJsykcjgBpujtXSqpSqhCDhcSSIh5pVhjRZYkRoyDcLJKCGHale6m+rE91b5fIImlkI5JBEB6PBrERYHdWbWxKncDTffAT+TTv85FKdTxPYPyLxsNUTH12upPeyMbC+JPEbT/8AGTf3UP8A9p8SWAWFhYWAWMr9d305U+yL4MeNUYyv13fTlT7Ivgx4C7upL6DpftfjSYOsAvUl9B0v2vxpMHWAWFhYRwAf0lHGqGX6sSRQt6zVVEIce6OMe6XBhgSc/wBWklPOTMEJ9kdXDAn/AIRLgswDHOc04EYIGt2YJHHe2tzewv3AAFid7KrHuwIVubNDIBGrVVZN+wLdkHe17iKnQkAX5k7ksScKozF6mdXisXlBSmBBKx09xxKhx+/2SBtccJdtTYi+kHSmLL9cFKzNP/b1TniNdFBsSwIAXUL2BVS4VEZmIWKVV0JlmcVOcVwjQMeHTqyrGtwbA8S6FrXuLNfxIx4VubZJT/MiOSokQbaAzMhFzdWLKsJG5uNNt8Vz0h+VujVEjVTl2EXEc2K7a2UDnq/aVdKL5vbI2DaKkknmSnDHU7rGASbXJst/ULk/zwRbdZ0qWeeFcujkJPFhSSUap2mkMcsshW9yEC83IBYqNlUkFJyiTL4o5J51giJSNirIdHY0RFlaPS4FlUjzgLnWwGAvJa6NHjvJaWGMxxlJtGvXY3YqC6IsYj1BLyPJIwudIAmM0yh2ZGq1qmRwwXXJpO+l7RK8khViEuI5vP021I1gSn/RbJK2tkRp+JS06rIxdTokmlmeTiOqka4roVUE7qtwCdRYGKZXXQhSssdT2bMrA0xuLWKsBJe+9w3eb3HLFPZx0/rUhRFqIZbpxSULxSmIbR8Qqy2aQFX0pZrD23iaTrlzALqeR2CgKpDItrftgxsXPLfAXZW53IqMlfRlYCfPfRNHbYjjBCdG/eRp2B1DlgYzHqqyyqAkpfmHO6skheJr+HaNvEFTYG2xG2IHoz/tBS6tNWisPEdlj7x2b+0KP3hg8raGKqp/luVFBNa5VRZJwPOjmUWGvmA2zKbb2JwAdQdK6vIq35PX3kpJD2ZkSyj99ABa9760H8QF/OLelnRyKWlOm3yV7SAgahSy2JSeMDlCb9sLawOsWuxxF5X08y+vSSjqmjKnYo7EKTzDROwU3HsVgRyxKdG3fLZUopWMlNLcUtQxDX5twXPc2ndRaxs1uYVQhOgef1GlKSsHz9DVQgX+vBMr06bjYheILMNiCntxYnRLajjjPOG8J9ZhZob+/Rf34EarK0jkI34tKKZInsLS0r1UTQK57zFJGy3HdufOwWZN2Kmri8ZFmUfuSoFP4kUp28cVE1hYWFgI/O4m4augLNE4kCjcsBcOAPEozgesjDmnqkljDIQ6N38we4gjx5gg8uRx74j6nJ1LF42aGQ83QjtWFhrUgq3tIvYcxgK58lk7UtODwo54ewpj0/NoEl7ZYp23aQxXuOyosN7sfDNeq6qNzSrDBZOyoa41NSiGVTtuGLSDUd9wcWSKmoj8+NZh3NEQje+ORrD2hz7Bjv8A8ihGzloj4SI0f+bDSfaCRgBPoh0Fmp6l3qBHLHIkq6GIcRapb2jBFtMqHt990HdsC3Ist4EChr8QgNKxOovJpUOzHlfsjlYWAsANsfEvSanG4fWBzMatIFHeXZQQqjmSSLAHHlNGaid4pDaJAp4Q/tlcHeQ/salZdA56e0SDbAe2RnXxJ+6Z7p/dKAsZHqaxcfx4lMcAtjuAWFhYWAWMr9d305U+yL4MeNUYyv13fTlT7Ivgx4C7upL6DpftfjSYOsAvUl9B0v2vxpMHWAWFhY4cAHTb5I57xG7t6isheS3sIbf1Yk+mFUBCsV7CZtLte2mFVaWoN/Dhoy38XGO9H4FelliYXXj1MZHipnmH/wBTgPzPiSyU0EwYpAssc8hU2co8Okb7XmjWNrb9iaQb4BpnfStqKk4sSf1yukCxJsDFAtygA7tCMDy2eU3BtbAd0XyMz5iIomsOMxlqC1zqjJ3TVe54hZwD9d4yb6DebqoXzPOJEjYhIisSMLnTFGTJUyD9ktMqKp7794FsWF5OaNKfgqHjQ+fokI1m1iWve7H9oWPLfEU66SUENPlstkAjghdlXnYKpY7nck95O5JJOMzdG8tklrY10SGWcao+HswDE3YeHYV7E7C4Y7DF81fRWVKf5NT1jzRG6tBUEdqNgQyiZQG7z51xufVZx0P6vxSzrUPo1pTpCiqWkI0oiamkOkXIUiyoANR3N8VAp0ZzY0syMkTTu9Mto4VbhRx63+SrdEdkAjVm3BZzMS3K4k+kmaVMsLSTwThEsxiRI1QRqwZ763+UMwUEh1CFSqkLtiOFfU00QiGiOq0vUzRQxhxGHJlkkqiybAalQRRi4AB12AtMZrX1UShpBBLEyISyRyBbudLJIWlLRg3UB9DDtdrTbfKqozErSVc5jjaWOxUxtGwYovmTTArZbnnexJBJCnbAxnWXJEqn672e3IaWB5D1EWxo/qnoClAWlVhJLLITrILFFdo0DWJsAFO1+ZY998VZ129CYKWriliBhin84LGeGjA9tgQdjax0Ad1xzsNIYdXXQpM2LiQ6OGNyuxuf/wCcsWHknQ6fIn4iyiSjZwJb3Vk1EIshHIhSRcix0ludhanejGY11FProw7b27MbOkgUgcrbjcevcYtup67qeWnkhr6Kph1IUcaAy3YEEdoqR3kezADXWx1a8OonqYSFjdBOI7bazIkc9vAAyI3+IjuxIdUdeK/L6jLpmOoHXTuTvGRpKFO8aJNLC3iRywWmVazJoJXNyIwkh5kpKPk0x9oYiT2xjFLdCKuSgzmNH7LCfhSDu7RMZ/zIPuGIq5Mqr2qxSrMSKiOoi1HYB4zrlNxbkZKWxA5PFt2eZnD9Jyf/AKkV/vZ7fz3/AJHELlNEWrymkBIpXqdQtciVLQrseXEkqzY96Xt2gcLNazRW1Mqt85TxwyGP/mU6ibij1n5xyP3lTxxUGuFj5RgQCNwdwcfWAWFhYWAWOWx3CwDXM5gkEjkXCxsSPGyk2xG5VAVnCd8VLEjHuLEtYe7QT/jGJLM6UywSRg2LoygnuJBAP88QND0ijimm+UHgmRlY67DhtoSMo57hdLrJ5ratjcWwBRhY4DfDPNMzEKgkFmZgqotrsx5Df/334B7hYA6bp5U6wklIEJdFEkhkjUmQXUC0bDYkKe1zI9djHKswE0KyDa9wRcHSykq63G1wwI92Ad4yv13fTlT7Ivgx41RjK/Xd9OVPsi+DHgLu6kvoOl+1+NJg6wC9SX0HS/a/GkwdYBYWFhYCDyf5uqqYTyZlqE/hkGmQeu0kZJ/vB72nSPo47zCohO4UCSGw+dVSSCpuLSLcgX2IJBtsVkOkFC5CzwX48Fyqg24iHSZYj6nCix7mCHu3f0Fak0SyRnUjqGU8tj4juPiDyOApzq5zRKOskkqQVSVI4hNZrRyIJDKkot2N4nuTsNBv32tPNnuy79nA70v6EFqhKymjSSQODNTkKOOoVozpc+a2h2BB2YeB5wg6dxUlBTxVAk4sUUaPCIZNaFUAJOtR2Ra2oEgnlfAN8y6ePTylpY446c1EkEblm4jNHszPZSES/iL7juucO5OtKDSukzMGZVBWMm5Y2Gk3s2+11uDY2vga6fZ/FmOWp8hPGkM4LwhBxdCJd2021WHzY1Dne2/LAfN0FIVUnlZZVQXQLJKwcqxSJVQG2gaNR7i5H1d7oLTni1OYNLUzLS009K+pj/vGp7rGikMSFZwgcFVuFJ5mxE1X11OZoRTmqkfXqiiqi5hlYqxAiM9nElgdMigqGsDbVfEFl8TQVSkQ1UdOixpxKqmcoHjQojqhKgLcsw4jKqltRFwLFHS/pKrQCKWaGoSWRQuqLhMkiSKykgkqY2Ckatitxc2O2VTnRvOhLFHIg0qV3jH9mw2ZCABYqwI5DlieObKRZhqHgRfFNdBshy6OaWPMFMUmu8VQZ3jjkBY6TEyaQpAK+cfAjwBZ0i6Azxnj0U9S5iCMkb1DSq6jtOQGNy5CkBeR1j14qLOppQwuMCfWr0Xiq8tn1qOJHGXjkt2lZdwL2vY7gj14k8gz6CQqiSKzMmtVB3KHkf8A314c9IM0MaiONS802pYk7tQUks7HZUXmTue4AkgYCtuiWXyxZNUUctuKlNIVCsDdZIzPAyn+IsL+KHwxS9DSVNVUpMVlcy1CjjKjMDITqsCBYt36fVjRWcZWKV4NTfNCjFM7E2uUKiO3iSry+vcWvfDrq/6Ex0kerQ63d2hikIYwRv3G23Eb6x3IFkuQtzFTfRnKjDCTIAJZWMktjezHzVB7wiBUB/dv34r+er051LUmzIJuCwte8TIInB23CtTzvbfzSOZOLLznNY6ankmlYIkalix7vD2kmwt3k4pPL3Z6KFmcl3hluxF2Y65IwTb6watZr+NvHAXD0TY/JURtzCzw38RC7RKT6yqA+/ExiC6GNqpdZ/tJp3B8VaeVlP8A22xO4qFhYWFgBDpnm2iaKPiTRAI0h4Y2ks8aBbghjp1EkAi11J2xIdDc8FRSpdmaRY01ltNySvnXXsm5DD1FSDYjEf0oyF2q0qo0eUrTvGIwUC6tQZL3sbed3m22w72tBlogipYZYzBbstMXjAUCKXUquH1edI5Fx9dt9sXi+Dm+PGoo0kFnRXHgyhufPnih8t6wa8TIeM4UyBW1jXdXkk0DSxsCojfdQpIK3ODjoh02lrDMskwSSLT2UiAWzKCDdixO4cEXHLniIP6SijiXTEiRrz0ooUX9gFsD+aNKZ+NE8SmN+EFmdgpSyyzsqg2MmkMATyCkk2Jt6QxMSP6zMGvu10IJP7jIVA8ALe/EHmmXSEjVHBLx3uIpg0qiza3IVFvckKTeykaFNiLsHj0nqamry4fKKIIRNd1aYSR6FUvEylD84GJVbEbG/fpOCvoapFDDqN20kuLk6ZCzGRbnfsvqXf8AZxBipk0RxVEqxKihHbhjSWKgqZLPpiNr6QSRtdgLqMFuX0SwxrGnmqLD195J9ZNyT68A5xlfru+nKn2RfBjxqjGV+u76cqfZF8GPAXd1JfQdL9r8aTB1gF6kvoOl+1+NJg6wCwsLCwCwBTZ98hzCoB2pmZGdbdmJnQHjDwVnVw/cDZ9u2Se4COmlAPlcTEdmoieF/wCJNUiD3o0/8sTVwYw1SsAb49GQEWIBB7juMUbR02ZwQPJTuGhgkMQpNOzFEGsi57IDm1kK9553v3KevJApEsc6SDmigSLe9rAkgjfxGAtuXo5SIjf1WCx3I4Sb7W8PDHZAKeiY0cKkrGzRwqNIZrEgbb3J95wEU3WTDWRlIp1MhGy2KvfuAXmT3WGCzMc+ipqeBamSROMpTi20lCIyxZr7qdgBz7TKO/ADtdn1aKWaSCqV5FqIozHNRtC8ZkaFAqoWU6TxNQLauybXvvj6m6dVSMg0wy66lqVFVXRpZFLRyTeewjhSXSm+s2ubi4GFB0hpEjtw53VoYa4yO4aR34sfDRyzWDLaLa4UAjkBj7fOsudWdoDBxtchmjCq7yRSxKhjeEkyMzyjQULBiGHjioeVHTWSGWKnqYNU0iSFkhOoE8ZYac9ohVWUEkayLW07nbDpujskIWWjvCwIL0YcGGQal1AagVjIXXYxhbki9wMQT5bTM9ZoWpUssUZqGjadRJA4kHaDNIzB3UHVbzNj2cGuS9IaerTXTTJKvfpNyt72DDmp2OxA5YAPpuibQZia1aQhnRg4imEo1M6tsHCaeTXA2ucTtVBVzSwyrFHEYi9leS5KuhSzhVNt7Nse618SGT1GoOWO+thcjRcX22vb34kHnUcyB78BG0uRfOrNO/HlUHQSoVYr+dwlHImwGolmtte1xiWwynzeNQSWFhzPcPaeQxV/WB1puyLBQMAZpOEJtyTbTxOFY9kAOvzm97nTy1YCP6+Ol3Fp/k0LjhiUiU/8x0KdlNtwrNv+8pH1TeKyPMXSmjChSEp+yCNzJJIahfdppYjyv86PViF6eZYZK3L6VRZfk8KHuUMwDSH3KVJPvwSZXmMY1VUiaYllE+nbZdSzRIB4LTU0CgeMwGIq7coy8QQRQryjRUB8dIAv77Xw7x508wdFZTcMAQfEEXGPTFQsLCwsAsR+fZHHVwNBMCUYqTa3NWV15gjmoxIYWArrPeqkyhzHUWkeVpSzxgjVsEHZIsFAt/iY9+A/pB0PraJGkjZEXSqFo5DcsXREsCt+RI38ScXrgK6yazStMmqweoBI/aEatIF9hkEQPqJwDWmqy06qHK8NdTC9732UMTta25Nr3HMb38smzanqat6mW5NHT3iUrtGjs4d1JHaeRY0IP7LADmWNf5tNpdg7EE05V2HgjGME2v8A82+O0OctTrIpvqd0A1fVCcRlGkn6rdtrqm8QBFicTBY69IuBII57K0l5G7V+IzABwdrBIywTc8kTEvkdSgmVYTpiZZfmh5qupiZbD6pKOx0DYeAIOM6Zl05lnqSQRp0rEhY7iNWuSSeZfvPrHhi2urKqZ44HY311OoG92OqmqdRbwBKggE8gDpAsTRa2Mr9d305U+yL4MeNUYyv13fTlT7Ivgx4C7upL6DpftfjSYOsAvUl9B0v2vxpMHWAWFhYWAWIvpLQiSnftBGj+cSQ8kdO0Cf3eYbxVmHfiUxBdIDxpEpB5rjiTnfaBWHY275W7Fv2RL4YBnk4WDKxLPaO6NPJqPmNITKwJ9Wq3uxSHRzoatYlRPYkSzMaa9wxEcivJfe1nVig/esO/ewetCukzEPQUd20MOKV+vKvaES91lHbc91kHM49urTKniaOFSNEAbUt+5wLsl+aO6K3ijpKp7sRVO9K+jbw5uKemBDs0fCQechcKYwT4i4JONNZjkSTtCJyH4YJKH657Bvb1MgOKZ6MZ7E3S6okludUksUbEea4IiT3EKVB/exEdLIMzSr40kbrNdpjJGTqVQbBdfIIosAo7hv34qLom6t4DbSWDeaXNmYxhNKxm+2kMFblzXDev6BIz3WReLEQ9IrCxgAnWZgtj5txo5bKdPLEz0Gzl6vLqaeUduSIFtrXYbEgeBIv78fBzGNc14TsoeSmThqTu1nnZ7D1BQfdgGuW9ETSGqkjKO8vGZWEeiXVI7SgNLrOoAkKOyPNGPHNalspyZOGA7QRRxhSCdbHTHzFrXY3vbx2xL9LOkHyOmaRU4j2OhCdIva5Lt3KBuTz7hckYpfoV00qsxzJ4qmpIEwMYp+HeJ134ileaWTUQ173Av34CzKLJKmSNHR6bS4DXQuy7i+pfEf8At8VLmfTXM2r2oV0JIsxjJVNWwbzu0Ttp39mLd6oYdOT04uSPnLEm/ZEsgX3WANvXgN65OhUkUwzWjuJUK8VQL3tZQ/stYN6t8SLXjk2VVFPXpJmky1FKeIVLDsrIsZZAU80XUOQLHtKO+2I6r6NlszjNQpCxUhqahjtoM0kjSCw3LhTw0UblgDyXB9keYLX07w1CGOaPSJYxsyMQHikjPd4q3ipHdhxS5eflaLVElnlEglC9iqaJBwVbf5to7NJwvNZgXU7MosSh/MMnWepSOdVRwkk1RILXhSSMLMit3BIBDELczLr5pivesGvEdMYU5yybpa2k9iRkI7uGgpYh+8sw7sX9WdFYZBUkBkeqVVlkU9oqqhQFvcAaRawHecVT1x9AYKdYatHdLTRxaCbqqkszNfncnUxN7lmYnc4Ar6nOnKVlIlMwZZ6aJA1/rpbSrr6tgD68WJjPX+z5Mq5rUoATeBtLX2AWROY9e38vXjQuAWFhYWAWFhYWAWKd69qthLSqpI+bmY25+dAL/wAri/txcWKP6/YQ1VBuRaCxtudLSG+3tCj34AA6T9KSXIWzaxfVfkCUYgEd4dDv4HETV53eErsJGvcKNIXUfnLAAAdlUQAd18MWcBy7C+osQv1gxW6EjkRcj22OOZfTJLIEkkWBTe0jKWAP1Q2kagu1rgG3O2A+aSDiMEW1282/duSbkDfYf6YvTqkyx49CFbcNkfdgdN0nR1I5qTxA4FiDocXBUqopF1cy5fHJxuFJqW5YHUCilSGjYgaWBtsfO1KuwYnFk9VmTsIlqJGR2dLIyEsGQkXclhcO4VARtfRdhrZ8WIsQYyv13fTlT7Ivgx41RjK/Xd9OVPsi+DHiKu7qS+g6X7X40mDrAL1JfQdL9r8aTB1gFhYWFgOM1hfASM2PCqKmOzSTOwhN9jHFeOCx/YLB5L/9Q49+lWbq8nAZWaJHAkQAFqiQoJI4I1uLrZhJIzWUKtjcFtMRWZ9dlWZPk4OykujLsL2JXzTb1W258rh6dWuRKk08l9XCCwLfncqk88h/ekdwSe/SMG1PlUUcjyqoVn84i9vFjbkCbC5A3sL3tgX6rSZaY1Jv8/w9yLauHEkbuB63D+5Ria6b1phy2rkVtLLTyFW8G0HTb13tgMt1WcPBmTVSKNbSGdF56eI3Fjv6wGU2xo7Kuk9NmIEMvzUrxqxpy4vJE66hoawYra+pRpYbhgNr1D0Y6MCfOKJwFZC5cjmNEKqy3Hhew9eLP6NU4izaVRe7NUaiSTq/4OVCfYHI95xFHdLTLGipGoVEUKqjYKoFgAPAAYCOlFIEz7LJ1DXkWaF2B2KiN3jBHLzi58eWDzEPnC66ilTv4jSk+CxoR/m0iYqPnpV0fNZDwtfDBPaYC7Be/T6/WeXPuwI5r0IpcsD1VImmc05p6eIblp5ToVhc3Ztx7tZPqsc4Fuj2Vcasqa2YB2ErQU9wDwoorxyafBnk4lzzIC92AnckyxaamigTzYo1QX52UAXPrNr4dugIIIuCLEHcEevH1hYCs6rK2o8wi4YOkNoW2+uikIBU+Jp5mUjwjcc98GVdl/HhKBtLAh45LX0SKdUbAd9iNx3i45HEZ1kR6KQ1KsUelPEDBQ11PYdGB+owYX7+yLbgERGS1c1ZI5SZ6YRMEEaGOQ67BnMt1IYbhQot5rm/KwGOSZxxlKuNE0Z0yw3uUbuI8Ua11bvHgQQI3rB6LDMKGSnvZjZkbwdfNJ9XcfUcN8unmGaiOYRlvkbEyx3USKJUEWqNidDKTLyZgdXMcsFZGAyx1X58+XVxndGeOzxyhbXsO0xFzuVKhiPAN4Y1QrXxnyu6NBavMIkHzkFWZ407njmS7IfbGWA9eLd6uc+FXl0EgJ1Kgje+x1oApJ/iFmHqYYAnwsLCwCwsLCwCxRfXjVj5fEEGuRYbyJe1o11uLG+xOs+9V54vTFI9f6qlVQuB2216mGx0qU03Phdid/DAUxSxANqNzpvdR5wIBPstcf5Y+8tpxIbE77m9rgBVJII9ZsB68P5sp4f1rq5UEHuZokeMn3u//Z68MqaFnjYggKpZ7ciLAcj/AIh/LAPa/pJUvSJSGUvTo11BAuLDZS3PSA2yk239QtpTqojH9D0ZB1fM8+W+prj3G492KJ6tMu42ZwKVvHK4Zk7tC8V+XhqhH/pxp2hokiQJGiogvZFAUC5JNgNuZJ9+KHGMr9d305U+yL4MeNUYyv13fTlT7Ivgx4gu7qS+g6X7X40mDrAL1JfQdL9r8aTB1gFhtmM7JDI6DUyozKviQpIG3iRhziG6UXeNIBf+sSrExBt83ZpJhf1xRuvtYYCA6KRII555HE1QzkPMQoPDIV4QmkbI0Zja3rtc6RatzR/0hmsdJHK08AnE8vb4qqmnXpBN+zfWhF7duIcxi0+mdHCiGUzGnITQ5QKQ0V9lIYEXBJ0kC41kAHVYt+gfR/hsZhFwI9HDiiIs5UsGd5e/UxVdmJIC77sQIoty+hSGJIo1CIihVUcgoFgP5YF+tRr5c0R2WVgrkcwiq0729qxEe/BhgG6a0xnr6eMkFI6aolZDyZ20U8dx/jf3avHFRFdWlEq1jg2LLSRMdh2SzOpAPrKt7tI7sPs1YwZ7FLbsPGisB+1K5hVrfxCBT6v4cOerSC/yqVgNQm4AYd6Q3Iv69ckgJ5EjHj07TTXUsl7AaC1+Vkq6UX9wmY+qwPdiL0ejETUr/X4T3fJ5gPbrpif8sSoxWC9N9fSoUpNo44HhUX2MrBJnPt7AW37vrxUWhiC6Ef8AARePb1H9p+I+th6ma7D1EY++l+cmmpJHQjitaOFT9aaQ6Ihbv7RB9gOHuS5fwKaKG9+HGqEjvKqAT7yCffgHuFhYWAb5hRLNE8bjUjqUZb2urAqRcbjY8xin+g2b/wBGxmKSnktPI8sLIeMXuNonawtIunTdrDvxdGAfph0I1QytS6lch24ZLSRsTqYjhM2lSWOoMoFm333BBR0iV1TH8ojTirRtxQh1GnkeSNoQsg3WSwkNxY9i/Ii5L0brGlpYmk/3mnTJ/eITHJ/5q2BDq2zCM6oxpVlCsQhuriRdauCSWuwvcMSwINydiSjomfmGX6y1E4YeDceRt/aGDexhgBvpVkGjMEqlU2khaOU9wZLGEnvuVMi+5cNOrqXRXVMaszRSKHjG+lVQRry5Ke2U9fC9WCHrGhY0EjIbaGjdv7tJEaXl+4GPuwOdD5OHmpp0C6Vp3ZmOzG0qKtttxr4h3/auMBZeFjgx3ALCwsLALFO/7ROU3hp6lb6kZ4ja5uri4/kQf54uLFfdeUTf0Qzr/ZTROd7batJ9vnDbAUJXT2gBbZw2w5j5t1Iv94w92PrKqZTCADs+tSfXwoGP+ZbH1nbXp1bT58p5jfRqeWx98n+mPOGqVNMSryqHUnuKnSntBtp/lgDrq2odOb0bA3BSXYdymJzy9TAj/EMaCxRPUbViXMKk7ERx2j/haQXI/wC0fzxeowHcZX67vpyp9kXwY8aoxlfru+nKn2RfBjwF3dSX0HS/a/GkwdYBepL6DpftfjSYOsAsQ3SE2ekbwql/8o5k/wBGJ9xxM4hZIuLX9rdaeIMo7uLKZF1fxKiEDwEjeOAGIYPlOctrOpYn1Be4CGOPQPaZapmJ8Yl8MWABbAP0DnWWuzJ03WOo4Qbnc3eSW1u7UwA9SjBwWwHhmGYJBE8srBERSzMdgANzio5elqtXPUzSAauFCsLdgw3YuUc2sWtLFrN9jr7kFySukSsqaoVEMlQkRMMNNoOg9i00rE2QFmYqrk3UIdPnG49mGVyyTrPW0d4VW70sZFQC5VYzIw5yOFVB2RcAXu3ITVwc9XABy9XHKWWeUfwyTyOn/iRjvTrLeJCshUukesSqu7GCSNkl0jvK3R7DfsbXNhgd6DZyqCaCHicCN1aFZAwMauG1RdoA2VluAbkB7d2CkZwcKQxynpeImFPWOLhFeOrtaKaJiRGzOOykm1jvpJsR5wUVpJkpTPKPMNUawzVMuqUsLFleoMhPcAEUAHlsMGlRSuk8RgAESyatN9PCViOOijk0UgAPD+q6qRt5rfP2eeoVTFqstoXZA0UWqxnla/OTZQq99v3mIUh1lshzLMhKysYadwyarhQAvzPZ/wCZIx4xJF1RIRtrN7CwK5bMlPGI4hYXJJJuzsd2d25szHck4fR51hSJ3CviEfOMeDZwcKQQ3xwsMDn9LNj7GZnCkBecOtD0gjdNo6hIlZFXYO7PGr7bDeJFI/fvg3jlEWZMgNhUQcUr/wBSMrGzD2xlAf7se+vus1X4tLUqNldI3N+R+UwSRf6Sb+vBL0n1JmFBMORjqIT7WQSr/Pht/IYArzdElglic9mSN0NudmUqbe44qnonUT8RZlKI3BRgGKxqVii4bRyAEsusSF/CMJETuxtIdKelHDkigd3Tih2dkBLiNVOyaQSGZrAEDYBuXMCeS5FOlM39TYxtPdaiVFLxxsbPI8QvIewF7u9iQQBeUi7OjHSFK2mWdBYFmUrcNYozIdx3G1xyuCD34lsV1la0dItO1DURymOVIanRKhaVZnKBpQObJJIrDa4GpRsTixcaQsLHC2EDgO4g+muRrV0E8DnSrITq8CvaU/zAxOYbZlRCaGSIkqJEZCw5gMpW49YvfAYzrayWQDWSeb2ta2o8+XI3H8xh9IFBdiCQRxEI2Kg67H/uIF+44lelmUpE4guqSwppk2tbQhkXlzZiQD6yPAYhaN2aI7MTpKqdgthZ3Bv+73d+2AOuoljHmgBbaaBgF8RvJf3GO3+LGkRjMXVDTj+nafReyxMWBFiG+TkPt3dsnGnRgO4yv13fTlT7Ivgx41RjK/Xd9OVPsi+DHgLu6kvoOl+1+NJg6wC9SX0HS/a/GkwbyyhVLMQAASSdgANyTgGGd50KdQdJd2vpQELfSpZ2ZjsqKouWPqAuSAYvovm3yppZ2tHrVVWmYjiJGuoh5QDsX4lxbYLo3uThhUdI4Y2FTVPpknjK01OFLOsJs1yoFw0hCFi1lW0a3uCTW+dZNVzTI1NQVEUSRsrmFkTUrlS6qUNm7OpbC/M+GIDzoCaKjleCjlWSCoZpImD6yJEUCWNjzvpAZfEK3huW1dZ4HFWZDQQpEaiGnEckFQil9LDtGSNJAC+9tLkFe4nffBtK5ub4m61mJQ1/rw3eUHEcslxcEEHvBuP547qOIpxLY48GGOasLActhYWFgEcJThY8IKxXd0Gq6EBroyjcXGliAG/wk4ByWx84WOYD6GEWx83xHJnitU8AJIWF7vpsoIAbe5vY3sGtYnYE4CP6wELUWkMFLTwDUd7XmQA+42PuOOZh0q+U5fFKsMxmj+dBSFnjSWK/FUvyClda38H57G0xU5as8sSPHrEZMh1W4a3Vo11gjtE6m0gDaxJtteIzTraplheKIfPqNKpKhVF30ktbzlHOy8xbkLkE0XIymxAvsLHvsdxhzHW6eQwMdF6dKemgdJ+NSNGqM7Mp4Mt+ybgbRsW0FT5hCdxJBj/ROKUxnMUjBpIo3YG4ZkViDz2JFxiVpa/Vjw/onHvTZfpOB4esccU4+iuOFMaZceYDDHMc/hgXVNKkSk2Bdgtza9hfmbdw3x61MBOIasyHVJxAzxyadOtGsdIJYAggqbEnmp5nEqxnLpXTvNUTVi2Ec80mgqNmYaWAbtEq7A6gG592x2bz5DLEY42jZOIoVGcFCzNoOoX5ILgXH7OLvfq8kVbQT6DrDmRowXYhtSa7WB0m+nSEsDblj4pOriQsGqp/lDAjtmMq2kC2lfnCBewu1i23Mc8KQEdSuWuM14mmyJTMpYctV1QX797H3q3hjQiyXwIdHujBpgQGB7KqAsYiVVUuRZQTuS5ub72GCWnQ4Uh5jK/Xd9OVPsi+DHjVAxlfru+nKn2RfBjxUXd1Jn/8HS/a/GkwcNuLEYyVkfWlmNHAkFPOEiS+leHG1tTFjuyk8ye/D/y3Zt6UPuYvyYDSlH0bpYjqjpoUb9pY1B25b2vYWFh3Ykr4yz5bs29KH3MX5MLy3Zt6UPuYvyYDR2Z9Go5pNZLoSV4ioQBMEZXjEgIN7FRZhY2uL2NsOJ8rRgQRcHYi1wQedxjNPluzb0ofcxfkwvLdm3pQ+5i/JgNFUfReGIERIEDG5A5XsBy7tgOWHByZcZt8t2belD7mL8mF5bs29KH3MX5MSLWjEyM6muwKm2kBbFdu1c6jqud+Qty354ZZ9lMwgPyYapSyjmoIW/aI19m9vHxvY2saA8t2belD7mL8mF5bs29KH3MX5MIVfeTU0sjypNFoEegLLuFlJX5wqD3ahcWJ2Zbm9xiUjyFRcj6xudyd7AbX5bAbCw7+ZOM3+W7NvSh9zF+THfLdm3pQ+5i/JhCr+TIqgVNyyGG5PMbLY6V08PVqDW7XEII1dkbYkjkwxm/y3Zt6UPuYvyYXluzb0ofcxfkwiVo45KMIZIPHGcfLdm3pQ+5i/JheW7NvSh9zF+TCLWj/AOhB44+1yZe87eGM2+W7NvSh9zF+TC8t2belD7mL8mEKtqPojmUjSwPLHBA8ryNPGdTyK4UaUGxXzTfzbXABbfBDlnVhl0AbRTLqdNDOxLMQV0tY37JIJvptzxQnluzb0ofcxfkwvLdm3pQ+5i/JiovqPoTwI5IqR1WCQENTSqXTddDBSGFgRzuGxOZDTSRU0cczB3RdJYEm4BIS5Nix06QWIFyCbC+M0+W7NvSh9zF+TC8t2belD7mL8mA1NrwteMs+W7NvSh9zF+TC8t2belD7mL8mA1NrwteMs+W7NvSh9zF+TC8t2belD7mL8mA1Nqxywxlry3Zt6UPuYvyYXluzb0ofcxfkwGpdIwioxlry3Zt6UPuYvyYXluzb0ofcxfkwGpNsfYGMseW7NvSh9zF+TC8t2belD7mL8mA1RjK/Xd9OVPsi+DHheW7NvSh9zF+TApnmeTVk7T1Da5XtqbSFvpUKNlAHID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invest2success.com/images/bull_market_skele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678" y="2667000"/>
            <a:ext cx="3025748"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ublic-domain.zorger.com/samantha-at-the-worlds-fair/load-of-bull-ecstatic-woman-dancing-with-two-bulls-bull-mark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598990"/>
            <a:ext cx="3619500" cy="226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6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Crash </a:t>
            </a:r>
            <a:endParaRPr lang="en-US" dirty="0"/>
          </a:p>
        </p:txBody>
      </p:sp>
      <p:sp>
        <p:nvSpPr>
          <p:cNvPr id="3" name="Content Placeholder 2"/>
          <p:cNvSpPr>
            <a:spLocks noGrp="1"/>
          </p:cNvSpPr>
          <p:nvPr>
            <p:ph idx="1"/>
          </p:nvPr>
        </p:nvSpPr>
        <p:spPr/>
        <p:txBody>
          <a:bodyPr/>
          <a:lstStyle/>
          <a:p>
            <a:pPr marL="0" indent="0"/>
            <a:r>
              <a:rPr lang="en-US" b="0" dirty="0"/>
              <a:t>	</a:t>
            </a:r>
            <a:r>
              <a:rPr lang="en-US" b="0" dirty="0" smtClean="0"/>
              <a:t>-</a:t>
            </a:r>
            <a:r>
              <a:rPr lang="en-US" u="sng" dirty="0" smtClean="0"/>
              <a:t>Banks in a Tailspin</a:t>
            </a:r>
          </a:p>
          <a:p>
            <a:pPr marL="285750" indent="-285750">
              <a:buFont typeface="Arial" pitchFamily="34" charset="0"/>
              <a:buChar char="•"/>
            </a:pPr>
            <a:r>
              <a:rPr lang="en-US" b="0" dirty="0" smtClean="0"/>
              <a:t>The market crash severely weakened the nation’s banks in two ways. </a:t>
            </a:r>
          </a:p>
          <a:p>
            <a:pPr marL="573786" lvl="3" indent="-285750">
              <a:buFont typeface="Arial" pitchFamily="34" charset="0"/>
              <a:buChar char="•"/>
            </a:pPr>
            <a:r>
              <a:rPr lang="en-US" dirty="0" smtClean="0"/>
              <a:t>Many banks had lent money to speculators to buy stocks</a:t>
            </a:r>
          </a:p>
          <a:p>
            <a:pPr marL="573786" lvl="3" indent="-285750">
              <a:buFont typeface="Arial" pitchFamily="34" charset="0"/>
              <a:buChar char="•"/>
            </a:pPr>
            <a:r>
              <a:rPr lang="en-US" b="0" dirty="0" smtClean="0"/>
              <a:t>Many banks had invested depositor’s money into the stock market</a:t>
            </a:r>
          </a:p>
          <a:p>
            <a:pPr marL="285750" indent="-285750">
              <a:buFont typeface="Arial" pitchFamily="34" charset="0"/>
              <a:buChar char="•"/>
            </a:pPr>
            <a:r>
              <a:rPr lang="en-US" b="0" dirty="0" smtClean="0"/>
              <a:t>For some banks, the losses they suffered in the crash were more than they could absorb, and they were forced to close. </a:t>
            </a:r>
          </a:p>
          <a:p>
            <a:pPr marL="0" indent="0"/>
            <a:r>
              <a:rPr lang="en-US" b="0" dirty="0" smtClean="0"/>
              <a:t>The day the sock market crashed became known as </a:t>
            </a:r>
            <a:r>
              <a:rPr lang="en-US" b="0" u="sng" dirty="0" smtClean="0"/>
              <a:t>Black Tuesday</a:t>
            </a:r>
          </a:p>
          <a:p>
            <a:pPr marL="0" indent="0"/>
            <a:endParaRPr lang="en-US" u="sng" dirty="0" smtClean="0"/>
          </a:p>
          <a:p>
            <a:pPr marL="285750" indent="-285750">
              <a:buFont typeface="Arial" pitchFamily="34" charset="0"/>
              <a:buChar char="•"/>
            </a:pPr>
            <a:endParaRPr lang="en-US" dirty="0"/>
          </a:p>
        </p:txBody>
      </p:sp>
      <p:pic>
        <p:nvPicPr>
          <p:cNvPr id="2050" name="Picture 2" descr="http://blog.wellsfargo.com/guidedbyhistory/images/sm-hanchett-upt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075"/>
          <a:stretch/>
        </p:blipFill>
        <p:spPr bwMode="auto">
          <a:xfrm>
            <a:off x="5334000" y="4114800"/>
            <a:ext cx="30003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The Roots of the Great Depression </a:t>
            </a:r>
            <a:endParaRPr lang="en-US" dirty="0"/>
          </a:p>
        </p:txBody>
      </p:sp>
      <p:sp>
        <p:nvSpPr>
          <p:cNvPr id="3" name="Content Placeholder 2"/>
          <p:cNvSpPr>
            <a:spLocks noGrp="1"/>
          </p:cNvSpPr>
          <p:nvPr>
            <p:ph idx="1"/>
          </p:nvPr>
        </p:nvSpPr>
        <p:spPr>
          <a:xfrm>
            <a:off x="822960" y="1100628"/>
            <a:ext cx="7520940" cy="4766772"/>
          </a:xfrm>
        </p:spPr>
        <p:txBody>
          <a:bodyPr/>
          <a:lstStyle/>
          <a:p>
            <a:r>
              <a:rPr lang="en-US" dirty="0" smtClean="0"/>
              <a:t>		</a:t>
            </a:r>
            <a:r>
              <a:rPr lang="en-US" u="sng" dirty="0" smtClean="0"/>
              <a:t>-The Uneven Distribution of Income </a:t>
            </a:r>
          </a:p>
          <a:p>
            <a:pPr>
              <a:buFont typeface="Arial" pitchFamily="34" charset="0"/>
              <a:buChar char="•"/>
            </a:pPr>
            <a:r>
              <a:rPr lang="en-US" b="0" u="sng" dirty="0" smtClean="0"/>
              <a:t>During the 1920s many </a:t>
            </a:r>
            <a:r>
              <a:rPr lang="en-US" b="0" u="sng" dirty="0"/>
              <a:t>A</a:t>
            </a:r>
            <a:r>
              <a:rPr lang="en-US" b="0" u="sng" dirty="0" smtClean="0"/>
              <a:t>mericans bought high-cost items, such as refrigerators and cars, on the installment plan, under which they would make a small down payment and pay the rest in monthly installments. Some buyers reached a point where paying off their debts forced them to reduce other purchases. This low consumption then led manufacturers to cut production and lay off employees.</a:t>
            </a:r>
          </a:p>
          <a:p>
            <a:pPr>
              <a:buFont typeface="Arial" pitchFamily="34" charset="0"/>
              <a:buChar char="•"/>
            </a:pPr>
            <a:r>
              <a:rPr lang="en-US" b="0" u="sng" dirty="0" smtClean="0"/>
              <a:t>Jobless workers had to cut back purchases, further reducing sales. This kind of chain reaction put more and more Americans out of work.</a:t>
            </a:r>
          </a:p>
          <a:p>
            <a:pPr>
              <a:buFont typeface="Arial" pitchFamily="34" charset="0"/>
              <a:buChar char="•"/>
            </a:pPr>
            <a:r>
              <a:rPr lang="en-US" b="0" dirty="0" smtClean="0"/>
              <a:t>Banks </a:t>
            </a:r>
            <a:r>
              <a:rPr lang="en-US" b="0" u="sng" dirty="0" smtClean="0"/>
              <a:t>foreclosed</a:t>
            </a:r>
            <a:r>
              <a:rPr lang="en-US" b="0" dirty="0" smtClean="0"/>
              <a:t> on people’s homes when they could not afford to pay the bank their house payment each month. The bank took ownership of the house as payment and the family had to move out.</a:t>
            </a:r>
          </a:p>
          <a:p>
            <a:pPr>
              <a:buFont typeface="Arial" pitchFamily="34" charset="0"/>
              <a:buChar char="•"/>
            </a:pPr>
            <a:r>
              <a:rPr lang="en-US" b="0" u="sng" dirty="0" smtClean="0"/>
              <a:t>Groucho Marx</a:t>
            </a:r>
            <a:r>
              <a:rPr lang="en-US" b="0" dirty="0" smtClean="0"/>
              <a:t> was a comic star of both the stage and the screen who lost everything in the </a:t>
            </a:r>
            <a:r>
              <a:rPr lang="en-US" b="0" dirty="0" smtClean="0"/>
              <a:t>stock </a:t>
            </a:r>
            <a:r>
              <a:rPr lang="en-US" b="0" dirty="0" smtClean="0"/>
              <a:t>market crash</a:t>
            </a:r>
            <a:endParaRPr lang="en-US" b="0" u="sng" dirty="0"/>
          </a:p>
        </p:txBody>
      </p:sp>
      <p:pic>
        <p:nvPicPr>
          <p:cNvPr id="2050" name="Picture 2" descr="http://cdn.pastemagazine.com/www/articles/groucho.jpg?1348139211"/>
          <p:cNvPicPr>
            <a:picLocks noChangeAspect="1" noChangeArrowheads="1"/>
          </p:cNvPicPr>
          <p:nvPr/>
        </p:nvPicPr>
        <p:blipFill>
          <a:blip r:embed="rId2" cstate="print"/>
          <a:srcRect/>
          <a:stretch>
            <a:fillRect/>
          </a:stretch>
        </p:blipFill>
        <p:spPr bwMode="auto">
          <a:xfrm>
            <a:off x="4572000" y="4572000"/>
            <a:ext cx="1748852" cy="2133600"/>
          </a:xfrm>
          <a:prstGeom prst="rect">
            <a:avLst/>
          </a:prstGeom>
          <a:noFill/>
        </p:spPr>
      </p:pic>
    </p:spTree>
    <p:extLst>
      <p:ext uri="{BB962C8B-B14F-4D97-AF65-F5344CB8AC3E}">
        <p14:creationId xmlns:p14="http://schemas.microsoft.com/office/powerpoint/2010/main" val="229637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a:xfrm>
            <a:off x="822960" y="1100628"/>
            <a:ext cx="7520940" cy="4614372"/>
          </a:xfrm>
        </p:spPr>
        <p:txBody>
          <a:bodyPr/>
          <a:lstStyle/>
          <a:p>
            <a:r>
              <a:rPr lang="en-US" dirty="0" smtClean="0"/>
              <a:t>Use the example depicted in the diagram to explain how buying on margin works, and its risks and rewards.</a:t>
            </a:r>
          </a:p>
          <a:p>
            <a:endParaRPr lang="en-US" dirty="0"/>
          </a:p>
        </p:txBody>
      </p:sp>
      <p:pic>
        <p:nvPicPr>
          <p:cNvPr id="4" name="Picture 2" descr="T:\WRumbaugh\U.S. History\2014-01-22 12.22.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564" y="1752600"/>
            <a:ext cx="6916995" cy="224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1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a:xfrm>
            <a:off x="822960" y="1100628"/>
            <a:ext cx="7520940" cy="5833572"/>
          </a:xfrm>
        </p:spPr>
        <p:txBody>
          <a:bodyPr>
            <a:normAutofit lnSpcReduction="10000"/>
          </a:bodyPr>
          <a:lstStyle/>
          <a:p>
            <a:r>
              <a:rPr lang="en-US" dirty="0" smtClean="0"/>
              <a:t>Use the example depicted in the diagram to explain how buying on margin works, and its risks and rewards.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0" dirty="0" smtClean="0"/>
              <a:t>When buying stock on margin, investors made only a small cash down payment—as low as 10 percent of the price. With $1,000, an investor could buy $10,000 worth of stock. The other $9,000 would come as a loan from a stockbroker. If the stock price rose to, say, $12,000, the investor could sell it, pay off the $9,000 loan, and make a quick $2,000 profit on the $1,000 investment. However, if the stock price dropped to, say, $8,000, the broker might issue a margin call, demanding the investor repay the loan at once. In this case, the investor may not be able to repay the loan. After selling the stock and giving the broker $8,000, the investor would still have to come up with $1,000 of his or her own money to pay off the $9,000 loan. Not only would the investor have lost his or her initial $1,000 investment, but with the additional $1,000 paid to the stockbroker, the investor’s total loss would be $2,000.</a:t>
            </a:r>
            <a:endParaRPr lang="en-US" b="0" dirty="0"/>
          </a:p>
        </p:txBody>
      </p:sp>
      <p:pic>
        <p:nvPicPr>
          <p:cNvPr id="4" name="Picture 2" descr="T:\WRumbaugh\U.S. History\2014-01-22 12.22.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7848600" cy="224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74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155</TotalTime>
  <Words>565</Words>
  <Application>Microsoft Office PowerPoint</Application>
  <PresentationFormat>On-screen Show (4:3)</PresentationFormat>
  <Paragraphs>65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The Great Depression Begins </vt:lpstr>
      <vt:lpstr>American Prosperity</vt:lpstr>
      <vt:lpstr>American Prosperity</vt:lpstr>
      <vt:lpstr>American prosperity</vt:lpstr>
      <vt:lpstr>The Long Bull Market </vt:lpstr>
      <vt:lpstr>The Great Crash </vt:lpstr>
      <vt:lpstr>The Roots of the Great Depression </vt:lpstr>
      <vt:lpstr>Essay Question</vt:lpstr>
      <vt:lpstr>Essay Question</vt:lpstr>
      <vt:lpstr>Essay Question</vt:lpstr>
      <vt:lpstr>Essay Question</vt:lpstr>
      <vt:lpstr>Essay question</vt:lpstr>
      <vt:lpstr>Essay question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 Begins</dc:title>
  <dc:creator>Deborah Rumbaugh</dc:creator>
  <cp:lastModifiedBy>Rumbaugh, Wayne</cp:lastModifiedBy>
  <cp:revision>17</cp:revision>
  <dcterms:created xsi:type="dcterms:W3CDTF">2013-01-29T05:27:41Z</dcterms:created>
  <dcterms:modified xsi:type="dcterms:W3CDTF">2014-01-22T21:14:32Z</dcterms:modified>
</cp:coreProperties>
</file>